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77" r:id="rId3"/>
    <p:sldId id="301" r:id="rId4"/>
    <p:sldId id="282" r:id="rId5"/>
    <p:sldId id="292" r:id="rId6"/>
    <p:sldId id="283" r:id="rId7"/>
    <p:sldId id="284" r:id="rId8"/>
    <p:sldId id="306" r:id="rId9"/>
    <p:sldId id="420" r:id="rId10"/>
    <p:sldId id="421" r:id="rId11"/>
    <p:sldId id="289" r:id="rId12"/>
    <p:sldId id="285" r:id="rId13"/>
    <p:sldId id="293" r:id="rId14"/>
    <p:sldId id="294" r:id="rId15"/>
    <p:sldId id="291" r:id="rId16"/>
    <p:sldId id="286" r:id="rId17"/>
    <p:sldId id="290" r:id="rId18"/>
    <p:sldId id="318" r:id="rId19"/>
    <p:sldId id="351" r:id="rId20"/>
    <p:sldId id="329" r:id="rId21"/>
    <p:sldId id="330" r:id="rId22"/>
    <p:sldId id="331" r:id="rId23"/>
    <p:sldId id="333" r:id="rId24"/>
    <p:sldId id="336" r:id="rId25"/>
    <p:sldId id="334" r:id="rId26"/>
    <p:sldId id="366" r:id="rId27"/>
    <p:sldId id="367" r:id="rId28"/>
    <p:sldId id="354" r:id="rId29"/>
    <p:sldId id="355" r:id="rId30"/>
    <p:sldId id="357" r:id="rId31"/>
    <p:sldId id="358" r:id="rId32"/>
    <p:sldId id="352" r:id="rId33"/>
    <p:sldId id="365" r:id="rId34"/>
    <p:sldId id="353" r:id="rId35"/>
    <p:sldId id="361" r:id="rId36"/>
    <p:sldId id="362" r:id="rId37"/>
    <p:sldId id="337" r:id="rId38"/>
    <p:sldId id="338" r:id="rId39"/>
    <p:sldId id="346" r:id="rId40"/>
    <p:sldId id="379" r:id="rId41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66" d="100"/>
          <a:sy n="66" d="100"/>
        </p:scale>
        <p:origin x="-2934" y="-14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6002337" y="1751012"/>
            <a:ext cx="2426451" cy="2426619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030133" y="1695450"/>
            <a:ext cx="4673600" cy="1819275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de-DE" dirty="0"/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030133" y="3584972"/>
            <a:ext cx="4670097" cy="600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/>
            </a:lvl1pPr>
          </a:lstStyle>
          <a:p>
            <a:r>
              <a:rPr lang="nl-BE" smtClean="0"/>
              <a:t>Klik om de titelstijl van het model te bewerken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32"/>
          <p:cNvSpPr>
            <a:spLocks noGrp="1"/>
          </p:cNvSpPr>
          <p:nvPr>
            <p:ph sz="quarter" idx="29"/>
          </p:nvPr>
        </p:nvSpPr>
        <p:spPr>
          <a:xfrm>
            <a:off x="3263417" y="679776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20" name="Tijdelijke aanduiding voor inhoud 32"/>
          <p:cNvSpPr>
            <a:spLocks noGrp="1"/>
          </p:cNvSpPr>
          <p:nvPr>
            <p:ph sz="quarter" idx="31"/>
          </p:nvPr>
        </p:nvSpPr>
        <p:spPr>
          <a:xfrm>
            <a:off x="3263417" y="1340640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23" name="Tijdelijke aanduiding voor inhoud 32"/>
          <p:cNvSpPr>
            <a:spLocks noGrp="1"/>
          </p:cNvSpPr>
          <p:nvPr>
            <p:ph sz="quarter" idx="33"/>
          </p:nvPr>
        </p:nvSpPr>
        <p:spPr>
          <a:xfrm>
            <a:off x="3263417" y="2001504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27" name="Tijdelijke aanduiding voor inhoud 32"/>
          <p:cNvSpPr>
            <a:spLocks noGrp="1"/>
          </p:cNvSpPr>
          <p:nvPr>
            <p:ph sz="quarter" idx="35"/>
          </p:nvPr>
        </p:nvSpPr>
        <p:spPr>
          <a:xfrm>
            <a:off x="3263417" y="2662368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35" name="Tijdelijke aanduiding voor inhoud 32"/>
          <p:cNvSpPr>
            <a:spLocks noGrp="1"/>
          </p:cNvSpPr>
          <p:nvPr>
            <p:ph sz="quarter" idx="37"/>
          </p:nvPr>
        </p:nvSpPr>
        <p:spPr>
          <a:xfrm>
            <a:off x="3263417" y="3323232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38" name="Tijdelijke aanduiding voor inhoud 32"/>
          <p:cNvSpPr>
            <a:spLocks noGrp="1"/>
          </p:cNvSpPr>
          <p:nvPr>
            <p:ph sz="quarter" idx="39"/>
          </p:nvPr>
        </p:nvSpPr>
        <p:spPr>
          <a:xfrm>
            <a:off x="3263417" y="3984096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24" name="Tijdelijke aanduiding voor inhoud 32"/>
          <p:cNvSpPr>
            <a:spLocks noGrp="1"/>
          </p:cNvSpPr>
          <p:nvPr>
            <p:ph sz="quarter" idx="30" hasCustomPrompt="1"/>
          </p:nvPr>
        </p:nvSpPr>
        <p:spPr>
          <a:xfrm>
            <a:off x="1193800" y="1626620"/>
            <a:ext cx="662004" cy="660864"/>
          </a:xfrm>
        </p:spPr>
        <p:txBody>
          <a:bodyPr/>
          <a:lstStyle>
            <a:lvl1pPr algn="ctr">
              <a:buClr>
                <a:schemeClr val="bg1"/>
              </a:buClr>
              <a:buSzPct val="50000"/>
              <a:buFontTx/>
              <a:buNone/>
              <a:defRPr sz="60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 smtClean="0"/>
              <a:t>A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 descr="CEDRAL_s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568" y="468760"/>
            <a:ext cx="635164" cy="636886"/>
          </a:xfrm>
          <a:prstGeom prst="rect">
            <a:avLst/>
          </a:prstGeom>
        </p:spPr>
      </p:pic>
      <p:pic>
        <p:nvPicPr>
          <p:cNvPr id="22" name="Afbeelding 21" descr="CEDRAL_s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568" y="1144112"/>
            <a:ext cx="635164" cy="636886"/>
          </a:xfrm>
          <a:prstGeom prst="rect">
            <a:avLst/>
          </a:prstGeom>
        </p:spPr>
      </p:pic>
      <p:pic>
        <p:nvPicPr>
          <p:cNvPr id="23" name="Afbeelding 22" descr="CEDRAL_s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568" y="1819464"/>
            <a:ext cx="635164" cy="636886"/>
          </a:xfrm>
          <a:prstGeom prst="rect">
            <a:avLst/>
          </a:prstGeom>
        </p:spPr>
      </p:pic>
      <p:pic>
        <p:nvPicPr>
          <p:cNvPr id="24" name="Afbeelding 23" descr="CEDRAL_s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568" y="2494816"/>
            <a:ext cx="635164" cy="636886"/>
          </a:xfrm>
          <a:prstGeom prst="rect">
            <a:avLst/>
          </a:prstGeom>
        </p:spPr>
      </p:pic>
      <p:pic>
        <p:nvPicPr>
          <p:cNvPr id="25" name="Afbeelding 24" descr="CEDRAL_s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568" y="3170168"/>
            <a:ext cx="635164" cy="636886"/>
          </a:xfrm>
          <a:prstGeom prst="rect">
            <a:avLst/>
          </a:prstGeom>
        </p:spPr>
      </p:pic>
      <p:pic>
        <p:nvPicPr>
          <p:cNvPr id="26" name="Afbeelding 25" descr="CEDRAL_s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568" y="3845522"/>
            <a:ext cx="635164" cy="636886"/>
          </a:xfrm>
          <a:prstGeom prst="rect">
            <a:avLst/>
          </a:prstGeom>
        </p:spPr>
      </p:pic>
      <p:sp>
        <p:nvSpPr>
          <p:cNvPr id="3" name="Tijdelijke aanduiding voor inhoud 32"/>
          <p:cNvSpPr>
            <a:spLocks noGrp="1"/>
          </p:cNvSpPr>
          <p:nvPr>
            <p:ph sz="quarter" idx="29"/>
          </p:nvPr>
        </p:nvSpPr>
        <p:spPr>
          <a:xfrm>
            <a:off x="2583809" y="615768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inhoud 32"/>
          <p:cNvSpPr>
            <a:spLocks noGrp="1"/>
          </p:cNvSpPr>
          <p:nvPr>
            <p:ph sz="quarter" idx="30" hasCustomPrompt="1"/>
          </p:nvPr>
        </p:nvSpPr>
        <p:spPr>
          <a:xfrm>
            <a:off x="1849093" y="477120"/>
            <a:ext cx="443259" cy="456010"/>
          </a:xfrm>
          <a:noFill/>
        </p:spPr>
        <p:txBody>
          <a:bodyPr/>
          <a:lstStyle>
            <a:lvl1pPr algn="ctr">
              <a:buClr>
                <a:schemeClr val="bg1"/>
              </a:buClr>
              <a:buSzPct val="50000"/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1</a:t>
            </a:r>
          </a:p>
        </p:txBody>
      </p:sp>
      <p:sp>
        <p:nvSpPr>
          <p:cNvPr id="6" name="Tijdelijke aanduiding voor inhoud 32"/>
          <p:cNvSpPr>
            <a:spLocks noGrp="1"/>
          </p:cNvSpPr>
          <p:nvPr>
            <p:ph sz="quarter" idx="31"/>
          </p:nvPr>
        </p:nvSpPr>
        <p:spPr>
          <a:xfrm>
            <a:off x="2583809" y="1276631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8" name="Tijdelijke aanduiding voor inhoud 32"/>
          <p:cNvSpPr>
            <a:spLocks noGrp="1"/>
          </p:cNvSpPr>
          <p:nvPr>
            <p:ph sz="quarter" idx="32" hasCustomPrompt="1"/>
          </p:nvPr>
        </p:nvSpPr>
        <p:spPr>
          <a:xfrm>
            <a:off x="1849093" y="1137984"/>
            <a:ext cx="443259" cy="456010"/>
          </a:xfrm>
          <a:noFill/>
        </p:spPr>
        <p:txBody>
          <a:bodyPr/>
          <a:lstStyle>
            <a:lvl1pPr algn="ctr">
              <a:buClr>
                <a:schemeClr val="bg1"/>
              </a:buClr>
              <a:buSzPct val="50000"/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2</a:t>
            </a:r>
          </a:p>
        </p:txBody>
      </p:sp>
      <p:sp>
        <p:nvSpPr>
          <p:cNvPr id="9" name="Tijdelijke aanduiding voor inhoud 32"/>
          <p:cNvSpPr>
            <a:spLocks noGrp="1"/>
          </p:cNvSpPr>
          <p:nvPr>
            <p:ph sz="quarter" idx="33"/>
          </p:nvPr>
        </p:nvSpPr>
        <p:spPr>
          <a:xfrm>
            <a:off x="2583809" y="1937496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11" name="Tijdelijke aanduiding voor inhoud 32"/>
          <p:cNvSpPr>
            <a:spLocks noGrp="1"/>
          </p:cNvSpPr>
          <p:nvPr>
            <p:ph sz="quarter" idx="34" hasCustomPrompt="1"/>
          </p:nvPr>
        </p:nvSpPr>
        <p:spPr>
          <a:xfrm>
            <a:off x="1849093" y="1798848"/>
            <a:ext cx="443259" cy="456010"/>
          </a:xfrm>
          <a:noFill/>
        </p:spPr>
        <p:txBody>
          <a:bodyPr/>
          <a:lstStyle>
            <a:lvl1pPr algn="ctr">
              <a:buClr>
                <a:schemeClr val="bg1"/>
              </a:buClr>
              <a:buSzPct val="50000"/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3</a:t>
            </a:r>
          </a:p>
        </p:txBody>
      </p:sp>
      <p:sp>
        <p:nvSpPr>
          <p:cNvPr id="12" name="Tijdelijke aanduiding voor inhoud 32"/>
          <p:cNvSpPr>
            <a:spLocks noGrp="1"/>
          </p:cNvSpPr>
          <p:nvPr>
            <p:ph sz="quarter" idx="35"/>
          </p:nvPr>
        </p:nvSpPr>
        <p:spPr>
          <a:xfrm>
            <a:off x="2583809" y="2598360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14" name="Tijdelijke aanduiding voor inhoud 32"/>
          <p:cNvSpPr>
            <a:spLocks noGrp="1"/>
          </p:cNvSpPr>
          <p:nvPr>
            <p:ph sz="quarter" idx="36" hasCustomPrompt="1"/>
          </p:nvPr>
        </p:nvSpPr>
        <p:spPr>
          <a:xfrm>
            <a:off x="1849093" y="2502047"/>
            <a:ext cx="443259" cy="456010"/>
          </a:xfrm>
          <a:noFill/>
        </p:spPr>
        <p:txBody>
          <a:bodyPr/>
          <a:lstStyle>
            <a:lvl1pPr algn="ctr">
              <a:buClr>
                <a:schemeClr val="bg1"/>
              </a:buClr>
              <a:buSzPct val="50000"/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4</a:t>
            </a:r>
          </a:p>
        </p:txBody>
      </p:sp>
      <p:sp>
        <p:nvSpPr>
          <p:cNvPr id="15" name="Tijdelijke aanduiding voor inhoud 32"/>
          <p:cNvSpPr>
            <a:spLocks noGrp="1"/>
          </p:cNvSpPr>
          <p:nvPr>
            <p:ph sz="quarter" idx="37"/>
          </p:nvPr>
        </p:nvSpPr>
        <p:spPr>
          <a:xfrm>
            <a:off x="2583809" y="3259224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17" name="Tijdelijke aanduiding voor inhoud 32"/>
          <p:cNvSpPr>
            <a:spLocks noGrp="1"/>
          </p:cNvSpPr>
          <p:nvPr>
            <p:ph sz="quarter" idx="38" hasCustomPrompt="1"/>
          </p:nvPr>
        </p:nvSpPr>
        <p:spPr>
          <a:xfrm>
            <a:off x="1849093" y="3162911"/>
            <a:ext cx="443259" cy="456010"/>
          </a:xfrm>
          <a:noFill/>
        </p:spPr>
        <p:txBody>
          <a:bodyPr/>
          <a:lstStyle>
            <a:lvl1pPr algn="ctr">
              <a:buClr>
                <a:schemeClr val="bg1"/>
              </a:buClr>
              <a:buSzPct val="50000"/>
              <a:buFont typeface="Arial"/>
              <a:buNone/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dirty="0" smtClean="0"/>
              <a:t>5</a:t>
            </a:r>
          </a:p>
        </p:txBody>
      </p:sp>
      <p:sp>
        <p:nvSpPr>
          <p:cNvPr id="18" name="Tijdelijke aanduiding voor inhoud 32"/>
          <p:cNvSpPr>
            <a:spLocks noGrp="1"/>
          </p:cNvSpPr>
          <p:nvPr>
            <p:ph sz="quarter" idx="39"/>
          </p:nvPr>
        </p:nvSpPr>
        <p:spPr>
          <a:xfrm>
            <a:off x="2583809" y="3920088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20" name="Tijdelijke aanduiding voor inhoud 32"/>
          <p:cNvSpPr>
            <a:spLocks noGrp="1"/>
          </p:cNvSpPr>
          <p:nvPr>
            <p:ph sz="quarter" idx="40" hasCustomPrompt="1"/>
          </p:nvPr>
        </p:nvSpPr>
        <p:spPr>
          <a:xfrm>
            <a:off x="1849093" y="3815308"/>
            <a:ext cx="443259" cy="456010"/>
          </a:xfrm>
          <a:noFill/>
        </p:spPr>
        <p:txBody>
          <a:bodyPr/>
          <a:lstStyle>
            <a:lvl1pPr algn="ctr">
              <a:buClr>
                <a:schemeClr val="bg1"/>
              </a:buClr>
              <a:buSzPct val="50000"/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6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78000" y="957263"/>
            <a:ext cx="7061200" cy="3457707"/>
          </a:xfrm>
        </p:spPr>
        <p:txBody>
          <a:bodyPr/>
          <a:lstStyle>
            <a:lvl1pPr>
              <a:defRPr b="0"/>
            </a:lvl1pPr>
            <a:lvl5pPr>
              <a:buFont typeface="Arial"/>
              <a:buChar char="•"/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BE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/>
                <a:cs typeface="Trebuchet MS"/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5450174" y="957263"/>
            <a:ext cx="3389027" cy="3457707"/>
          </a:xfrm>
        </p:spPr>
        <p:txBody>
          <a:bodyPr/>
          <a:lstStyle>
            <a:lvl1pPr>
              <a:defRPr b="0"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buFont typeface="Arial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BE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1"/>
          </p:nvPr>
        </p:nvSpPr>
        <p:spPr>
          <a:xfrm>
            <a:off x="1728839" y="957263"/>
            <a:ext cx="3506838" cy="3457707"/>
          </a:xfrm>
        </p:spPr>
        <p:txBody>
          <a:bodyPr/>
          <a:lstStyle>
            <a:lvl1pPr>
              <a:defRPr b="0"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buFont typeface="Arial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BE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CEDRAL_greyb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05" y="740837"/>
            <a:ext cx="1065762" cy="1068651"/>
          </a:xfrm>
          <a:prstGeom prst="rect">
            <a:avLst/>
          </a:prstGeom>
        </p:spPr>
      </p:pic>
      <p:pic>
        <p:nvPicPr>
          <p:cNvPr id="13" name="Afbeelding 12" descr="CEDRAL_greyb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05" y="2045643"/>
            <a:ext cx="1065762" cy="1068651"/>
          </a:xfrm>
          <a:prstGeom prst="rect">
            <a:avLst/>
          </a:prstGeom>
        </p:spPr>
      </p:pic>
      <p:pic>
        <p:nvPicPr>
          <p:cNvPr id="14" name="Afbeelding 13" descr="CEDRAL_greyb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05" y="3350448"/>
            <a:ext cx="1065762" cy="1068651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396054" y="197644"/>
            <a:ext cx="6951046" cy="450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BE" noProof="0" smtClean="0"/>
              <a:t>Titelstijl van model bewerken</a:t>
            </a:r>
            <a:endParaRPr lang="en-GB" noProof="0" dirty="0"/>
          </a:p>
        </p:txBody>
      </p:sp>
      <p:sp>
        <p:nvSpPr>
          <p:cNvPr id="35" name="Tijdelijke aanduiding voor inhoud 32"/>
          <p:cNvSpPr>
            <a:spLocks noGrp="1"/>
          </p:cNvSpPr>
          <p:nvPr>
            <p:ph sz="quarter" idx="17"/>
          </p:nvPr>
        </p:nvSpPr>
        <p:spPr>
          <a:xfrm>
            <a:off x="2874452" y="1040011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rgbClr val="FAA21D"/>
                </a:solidFill>
              </a:defRPr>
            </a:lvl1pPr>
          </a:lstStyle>
          <a:p>
            <a:pPr lvl="0"/>
            <a:r>
              <a:rPr lang="nl-BE" noProof="0" smtClean="0"/>
              <a:t>Klik om de tekststijl van het model te bewerken</a:t>
            </a:r>
          </a:p>
        </p:txBody>
      </p:sp>
      <p:sp>
        <p:nvSpPr>
          <p:cNvPr id="51" name="Tijdelijke aanduiding voor inhoud 32"/>
          <p:cNvSpPr>
            <a:spLocks noGrp="1"/>
          </p:cNvSpPr>
          <p:nvPr>
            <p:ph sz="quarter" idx="27"/>
          </p:nvPr>
        </p:nvSpPr>
        <p:spPr>
          <a:xfrm>
            <a:off x="2874452" y="2213220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rgbClr val="FAA21D"/>
                </a:solidFill>
              </a:defRPr>
            </a:lvl1pPr>
          </a:lstStyle>
          <a:p>
            <a:pPr lvl="0"/>
            <a:r>
              <a:rPr lang="nl-BE" noProof="0" smtClean="0"/>
              <a:t>Klik om de tekststijl van het model te bewerken</a:t>
            </a:r>
          </a:p>
        </p:txBody>
      </p:sp>
      <p:sp>
        <p:nvSpPr>
          <p:cNvPr id="54" name="Tijdelijke aanduiding voor inhoud 32"/>
          <p:cNvSpPr>
            <a:spLocks noGrp="1"/>
          </p:cNvSpPr>
          <p:nvPr>
            <p:ph sz="quarter" idx="29"/>
          </p:nvPr>
        </p:nvSpPr>
        <p:spPr>
          <a:xfrm>
            <a:off x="2874452" y="3386429"/>
            <a:ext cx="5344361" cy="456010"/>
          </a:xfrm>
        </p:spPr>
        <p:txBody>
          <a:bodyPr/>
          <a:lstStyle>
            <a:lvl1pPr>
              <a:buClr>
                <a:schemeClr val="bg1"/>
              </a:buClr>
              <a:buSzPct val="50000"/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BE" noProof="0" smtClean="0"/>
              <a:t>Klik om de tekststijl van het model te bewerken</a:t>
            </a:r>
          </a:p>
        </p:txBody>
      </p:sp>
      <p:sp>
        <p:nvSpPr>
          <p:cNvPr id="56" name="Tijdelijke aanduiding voor tekst 44"/>
          <p:cNvSpPr>
            <a:spLocks noGrp="1"/>
          </p:cNvSpPr>
          <p:nvPr>
            <p:ph type="body" sz="quarter" idx="30"/>
          </p:nvPr>
        </p:nvSpPr>
        <p:spPr>
          <a:xfrm>
            <a:off x="1353719" y="3513297"/>
            <a:ext cx="974613" cy="74295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5pPr marL="88265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BE" noProof="0" smtClean="0"/>
              <a:t>Klik om de tekststijl van het model te bewerken</a:t>
            </a:r>
          </a:p>
        </p:txBody>
      </p:sp>
      <p:sp>
        <p:nvSpPr>
          <p:cNvPr id="15" name="Tijdelijke aanduiding voor tekst 44"/>
          <p:cNvSpPr>
            <a:spLocks noGrp="1"/>
          </p:cNvSpPr>
          <p:nvPr>
            <p:ph type="body" sz="quarter" idx="31"/>
          </p:nvPr>
        </p:nvSpPr>
        <p:spPr>
          <a:xfrm>
            <a:off x="1353719" y="2213220"/>
            <a:ext cx="974613" cy="74295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5pPr marL="88265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BE" noProof="0" smtClean="0"/>
              <a:t>Klik om de tekststijl van het model te bewerken</a:t>
            </a:r>
          </a:p>
        </p:txBody>
      </p:sp>
      <p:sp>
        <p:nvSpPr>
          <p:cNvPr id="16" name="Tijdelijke aanduiding voor tekst 44"/>
          <p:cNvSpPr>
            <a:spLocks noGrp="1"/>
          </p:cNvSpPr>
          <p:nvPr>
            <p:ph type="body" sz="quarter" idx="32"/>
          </p:nvPr>
        </p:nvSpPr>
        <p:spPr>
          <a:xfrm>
            <a:off x="1353719" y="889000"/>
            <a:ext cx="974613" cy="74295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5pPr marL="88265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BE" noProof="0" smtClean="0"/>
              <a:t>Klik om de tekststijl van het model te bewerken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6267" y="197644"/>
            <a:ext cx="6129866" cy="450056"/>
          </a:xfrm>
        </p:spPr>
        <p:txBody>
          <a:bodyPr/>
          <a:lstStyle/>
          <a:p>
            <a:r>
              <a:rPr lang="nl-NL" dirty="0" smtClean="0"/>
              <a:t>Click</a:t>
            </a:r>
            <a:endParaRPr lang="nl-BE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e titel 4"/>
          <p:cNvSpPr>
            <a:spLocks noGrp="1"/>
          </p:cNvSpPr>
          <p:nvPr>
            <p:ph type="title" hasCustomPrompt="1"/>
          </p:nvPr>
        </p:nvSpPr>
        <p:spPr>
          <a:xfrm>
            <a:off x="2832100" y="1083733"/>
            <a:ext cx="3479800" cy="1206369"/>
          </a:xfr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Thank you for your attention</a:t>
            </a:r>
            <a:endParaRPr lang="en-GB" noProof="0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1009650" y="197644"/>
            <a:ext cx="6576483" cy="4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here</a:t>
            </a:r>
          </a:p>
        </p:txBody>
      </p:sp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1984376" y="1210866"/>
            <a:ext cx="6854825" cy="329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1</a:t>
            </a:r>
          </a:p>
          <a:p>
            <a:pPr lvl="1"/>
            <a:r>
              <a:rPr lang="de-DE" dirty="0"/>
              <a:t>2</a:t>
            </a:r>
          </a:p>
          <a:p>
            <a:pPr lvl="2"/>
            <a:r>
              <a:rPr lang="de-DE" dirty="0"/>
              <a:t>3</a:t>
            </a:r>
          </a:p>
          <a:p>
            <a:pPr lvl="3"/>
            <a:r>
              <a:rPr lang="de-DE" dirty="0"/>
              <a:t>4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8425" y="4829175"/>
            <a:ext cx="641350" cy="26161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481DE3F2-0366-CA43-A445-87B10934F04A}" type="slidenum">
              <a:rPr lang="en-US" sz="1100">
                <a:solidFill>
                  <a:schemeClr val="bg1"/>
                </a:solidFill>
                <a:latin typeface="Trebuchet MS" pitchFamily="-101" charset="0"/>
                <a:ea typeface="Trebuchet MS" pitchFamily="-101" charset="0"/>
                <a:cs typeface="Trebuchet MS" pitchFamily="-101" charset="0"/>
              </a:rPr>
              <a:pPr>
                <a:defRPr/>
              </a:pPr>
              <a:t>‹#›</a:t>
            </a:fld>
            <a:endParaRPr lang="en-US" sz="1100">
              <a:solidFill>
                <a:schemeClr val="bg1"/>
              </a:solidFill>
              <a:latin typeface="Trebuchet MS" pitchFamily="-101" charset="0"/>
              <a:ea typeface="Trebuchet MS" pitchFamily="-101" charset="0"/>
              <a:cs typeface="Trebuchet MS" pitchFamily="-101" charset="0"/>
            </a:endParaRPr>
          </a:p>
        </p:txBody>
      </p:sp>
      <p:pic>
        <p:nvPicPr>
          <p:cNvPr id="6" name="Afbeelding 5" descr="CEDRAL_USP-sun_CMYK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8288" y="-209549"/>
            <a:ext cx="1120913" cy="1123951"/>
          </a:xfrm>
          <a:prstGeom prst="rect">
            <a:avLst/>
          </a:prstGeom>
        </p:spPr>
      </p:pic>
      <p:pic>
        <p:nvPicPr>
          <p:cNvPr id="7" name="Afbeelding 6" descr="CEDRAL-logo-0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6068" y="4670143"/>
            <a:ext cx="1363133" cy="318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/>
          <a:ea typeface="ヒラギノ角ゴ Pro W3" pitchFamily="-101" charset="-128"/>
          <a:cs typeface="Trebuchet M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  <a:ea typeface="ヒラギノ角ゴ Pro W3" pitchFamily="-101" charset="-128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  <a:ea typeface="ヒラギノ角ゴ Pro W3" pitchFamily="-101" charset="-128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  <a:ea typeface="ヒラギノ角ゴ Pro W3" pitchFamily="-101" charset="-128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  <a:ea typeface="ヒラギノ角ゴ Pro W3" pitchFamily="-101" charset="-128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60000"/>
        </a:spcBef>
        <a:spcAft>
          <a:spcPct val="0"/>
        </a:spcAft>
        <a:buClr>
          <a:schemeClr val="accent1"/>
        </a:buClr>
        <a:buFont typeface="Arial"/>
        <a:buChar char="•"/>
        <a:defRPr sz="2000">
          <a:solidFill>
            <a:schemeClr val="tx2"/>
          </a:solidFill>
          <a:latin typeface="Trebuchet MS"/>
          <a:ea typeface="ヒラギノ角ゴ Pro W3" pitchFamily="-101" charset="-128"/>
          <a:cs typeface="Trebuchet MS"/>
        </a:defRPr>
      </a:lvl1pPr>
      <a:lvl2pPr marL="381000" indent="-188913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Arial"/>
        <a:buChar char="•"/>
        <a:defRPr>
          <a:solidFill>
            <a:schemeClr val="bg1"/>
          </a:solidFill>
          <a:latin typeface="Trebuchet MS"/>
          <a:ea typeface="ヒラギノ角ゴ Pro W3" pitchFamily="-101" charset="-128"/>
          <a:cs typeface="Trebuchet MS"/>
        </a:defRPr>
      </a:lvl2pPr>
      <a:lvl3pPr marL="561975" indent="-1793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Arial"/>
        <a:buChar char="•"/>
        <a:defRPr sz="1600">
          <a:solidFill>
            <a:schemeClr val="tx1"/>
          </a:solidFill>
          <a:latin typeface="Trebuchet MS"/>
          <a:ea typeface="ヒラギノ角ゴ Pro W3" pitchFamily="-101" charset="-128"/>
          <a:cs typeface="Trebuchet MS"/>
        </a:defRPr>
      </a:lvl3pPr>
      <a:lvl4pPr marL="768350" indent="-2047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Arial"/>
        <a:buChar char="•"/>
        <a:defRPr sz="1600">
          <a:solidFill>
            <a:schemeClr val="bg2"/>
          </a:solidFill>
          <a:latin typeface="Trebuchet MS"/>
          <a:ea typeface="ヒラギノ角ゴ Pro W3" pitchFamily="-101" charset="-128"/>
          <a:cs typeface="Trebuchet MS"/>
        </a:defRPr>
      </a:lvl4pPr>
      <a:lvl5pPr marL="10509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-101" charset="2"/>
        <a:buChar char="»"/>
        <a:defRPr sz="2000">
          <a:solidFill>
            <a:schemeClr val="tx1"/>
          </a:solidFill>
          <a:latin typeface="+mn-lt"/>
          <a:ea typeface="ヒラギノ角ゴ Pro W3" pitchFamily="-101" charset="-128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002337" y="1312862"/>
            <a:ext cx="3008314" cy="242661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CEDRAL – </a:t>
            </a:r>
            <a:r>
              <a:rPr lang="ru-RU" b="1" dirty="0" err="1" smtClean="0"/>
              <a:t>фиброцементный</a:t>
            </a:r>
            <a:r>
              <a:rPr lang="ru-RU" b="1" dirty="0" smtClean="0"/>
              <a:t> </a:t>
            </a:r>
            <a:r>
              <a:rPr lang="ru-RU" b="1" dirty="0" err="1" smtClean="0"/>
              <a:t>сайдинг</a:t>
            </a:r>
            <a:r>
              <a:rPr lang="ru-RU" b="1" dirty="0" smtClean="0"/>
              <a:t> </a:t>
            </a:r>
          </a:p>
          <a:p>
            <a:pPr marL="0" indent="0">
              <a:buNone/>
            </a:pPr>
            <a:endParaRPr lang="ru-RU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5900" y="261144"/>
            <a:ext cx="2813050" cy="1916906"/>
          </a:xfrm>
        </p:spPr>
        <p:txBody>
          <a:bodyPr/>
          <a:lstStyle/>
          <a:p>
            <a:r>
              <a:rPr lang="ru-RU" sz="2000" b="1" dirty="0" smtClean="0"/>
              <a:t>Сравнение с другими материалами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Чем КЕДРАЛ лучше?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5900" y="2029433"/>
            <a:ext cx="3543300" cy="2199667"/>
          </a:xfrm>
        </p:spPr>
        <p:txBody>
          <a:bodyPr/>
          <a:lstStyle/>
          <a:p>
            <a:endParaRPr lang="ru-RU" sz="1600" dirty="0" smtClean="0"/>
          </a:p>
          <a:p>
            <a:r>
              <a:rPr lang="ru-RU" sz="1600" dirty="0" smtClean="0"/>
              <a:t>Представьте </a:t>
            </a:r>
            <a:r>
              <a:rPr lang="en-US" sz="1600" dirty="0" smtClean="0"/>
              <a:t>CEDRAL </a:t>
            </a:r>
            <a:r>
              <a:rPr lang="ru-RU" sz="1600" dirty="0" smtClean="0"/>
              <a:t>с точки зрения преимуществ!</a:t>
            </a:r>
          </a:p>
          <a:p>
            <a:r>
              <a:rPr lang="ru-RU" sz="1600" dirty="0" smtClean="0"/>
              <a:t>Используйте Таблицу – подсказку.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66" y="0"/>
            <a:ext cx="41668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5886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КЕДРАЛ воссоздает традицию - отделку деревом на фасаде!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09" y="3205792"/>
            <a:ext cx="1815977" cy="1009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89" y="3176585"/>
            <a:ext cx="1853950" cy="1028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485" t="6058" r="3385" b="5664"/>
          <a:stretch/>
        </p:blipFill>
        <p:spPr>
          <a:xfrm>
            <a:off x="4951643" y="3195109"/>
            <a:ext cx="1781176" cy="9715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176" b="4453"/>
          <a:stretch/>
        </p:blipFill>
        <p:spPr>
          <a:xfrm>
            <a:off x="6944668" y="3166795"/>
            <a:ext cx="1849144" cy="10382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49620" y="4181724"/>
            <a:ext cx="1985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CEDRAL </a:t>
            </a:r>
            <a:r>
              <a:rPr lang="en-US" sz="1600" dirty="0" smtClean="0">
                <a:solidFill>
                  <a:schemeClr val="accent6"/>
                </a:solidFill>
              </a:rPr>
              <a:t>click wood 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79102" y="4202811"/>
            <a:ext cx="21038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CEDRAL click smooth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67422" y="4173618"/>
            <a:ext cx="1496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CEDRAL wood 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93531" y="4176103"/>
            <a:ext cx="1677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CEDRAL </a:t>
            </a:r>
            <a:r>
              <a:rPr lang="en-US" sz="1600" dirty="0">
                <a:solidFill>
                  <a:schemeClr val="accent6"/>
                </a:solidFill>
              </a:rPr>
              <a:t>smooth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076" y="4598815"/>
            <a:ext cx="587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Все просто, запомни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- только два вида!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84" y="1120490"/>
            <a:ext cx="3854483" cy="19466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857" t="14484" r="1982" b="4110"/>
          <a:stretch/>
        </p:blipFill>
        <p:spPr>
          <a:xfrm>
            <a:off x="4925673" y="1120490"/>
            <a:ext cx="3446085" cy="19798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7809" y="75115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Cedral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9620" y="73011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Cedral click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331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В чем отличие </a:t>
            </a:r>
            <a:r>
              <a:rPr lang="ru-RU" sz="2400" dirty="0" err="1" smtClean="0"/>
              <a:t>Кедрал</a:t>
            </a:r>
            <a:r>
              <a:rPr lang="ru-RU" sz="2400" dirty="0" smtClean="0"/>
              <a:t>/</a:t>
            </a:r>
            <a:r>
              <a:rPr lang="ru-RU" sz="2400" dirty="0" err="1" smtClean="0"/>
              <a:t>Кедрал</a:t>
            </a:r>
            <a:r>
              <a:rPr lang="ru-RU" sz="2400" dirty="0" smtClean="0"/>
              <a:t> клик?</a:t>
            </a:r>
            <a:br>
              <a:rPr lang="ru-RU" sz="2400" dirty="0" smtClean="0"/>
            </a:br>
            <a:r>
              <a:rPr lang="ru-RU" sz="2400" dirty="0" smtClean="0"/>
              <a:t>Тип крепления.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7212416"/>
              </p:ext>
            </p:extLst>
          </p:nvPr>
        </p:nvGraphicFramePr>
        <p:xfrm>
          <a:off x="1126540" y="1014939"/>
          <a:ext cx="7037222" cy="37897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8611"/>
                <a:gridCol w="3518611"/>
              </a:tblGrid>
              <a:tr h="8640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accent6"/>
                          </a:solidFill>
                        </a:rPr>
                        <a:t> CEDRAL</a:t>
                      </a:r>
                      <a:r>
                        <a:rPr lang="ru-RU" sz="200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  <a:p>
                      <a:endParaRPr lang="ru-RU" sz="1200" dirty="0" smtClean="0">
                        <a:solidFill>
                          <a:schemeClr val="accent6"/>
                        </a:solidFill>
                      </a:endParaRPr>
                    </a:p>
                    <a:p>
                      <a:endParaRPr lang="ru-RU" sz="1200" dirty="0" smtClean="0">
                        <a:solidFill>
                          <a:schemeClr val="accent6"/>
                        </a:solidFill>
                      </a:endParaRPr>
                    </a:p>
                    <a:p>
                      <a:endParaRPr lang="ru-RU" sz="1200" dirty="0" smtClean="0">
                        <a:solidFill>
                          <a:schemeClr val="accent6"/>
                        </a:solidFill>
                      </a:endParaRPr>
                    </a:p>
                    <a:p>
                      <a:endParaRPr lang="ru-RU" sz="1200" dirty="0" smtClean="0">
                        <a:solidFill>
                          <a:schemeClr val="accent6"/>
                        </a:solidFill>
                      </a:endParaRPr>
                    </a:p>
                    <a:p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accent6"/>
                          </a:solidFill>
                        </a:rPr>
                        <a:t>CEDRAL</a:t>
                      </a:r>
                      <a:r>
                        <a:rPr lang="en-US" sz="2000" baseline="0" dirty="0" smtClean="0">
                          <a:solidFill>
                            <a:schemeClr val="accent6"/>
                          </a:solidFill>
                        </a:rPr>
                        <a:t> click</a:t>
                      </a:r>
                      <a:endParaRPr lang="ru-RU" sz="20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544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Горизонтальный/Вертикальный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монтаж</a:t>
                      </a:r>
                      <a:r>
                        <a:rPr lang="en-US" sz="1200" baseline="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– система Вентилируемый фасад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4544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Деревянная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/Металлическая </a:t>
                      </a:r>
                      <a:r>
                        <a:rPr lang="ru-RU" sz="1200" baseline="0" dirty="0" err="1" smtClean="0">
                          <a:solidFill>
                            <a:schemeClr val="accent6"/>
                          </a:solidFill>
                        </a:rPr>
                        <a:t>подконструкция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2120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Возможна отделка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углов и проемов доской </a:t>
                      </a:r>
                      <a:r>
                        <a:rPr lang="en-US" sz="1200" baseline="0" dirty="0" smtClean="0">
                          <a:solidFill>
                            <a:schemeClr val="accent6"/>
                          </a:solidFill>
                        </a:rPr>
                        <a:t>CEDRAL/ 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металлическими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профилями </a:t>
                      </a:r>
                      <a:r>
                        <a:rPr lang="en-US" sz="1200" baseline="0" dirty="0" smtClean="0">
                          <a:solidFill>
                            <a:schemeClr val="accent6"/>
                          </a:solidFill>
                        </a:rPr>
                        <a:t>CEDRAL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454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Крепление на 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Саморезы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Крепление на 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Кляймер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Саморез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/Заклепка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454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Фасад – «Елочкой»(в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нахлест), «Встык»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Фасад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– «Плоский»</a:t>
                      </a:r>
                      <a:r>
                        <a:rPr lang="en-US" sz="1200" baseline="0" dirty="0" smtClean="0">
                          <a:solidFill>
                            <a:schemeClr val="accent6"/>
                          </a:solidFill>
                        </a:rPr>
                        <a:t> /  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доска под «четверть»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2120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Доска 3600 х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190 х 10 мм 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Доска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3600 х 186 х 12 мм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2120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Полезная площадь – 0.576 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кв.м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.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Полезная площадь -  0.630 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кв.м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.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22120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Вес/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шт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 – 11.2 кг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Вес/</a:t>
                      </a:r>
                      <a:r>
                        <a:rPr lang="ru-RU" sz="1200" dirty="0" err="1" smtClean="0">
                          <a:solidFill>
                            <a:schemeClr val="accent6"/>
                          </a:solidFill>
                        </a:rPr>
                        <a:t>шт</a:t>
                      </a:r>
                      <a:r>
                        <a:rPr lang="ru-RU" sz="1200" dirty="0" smtClean="0">
                          <a:solidFill>
                            <a:schemeClr val="accent6"/>
                          </a:solidFill>
                        </a:rPr>
                        <a:t> – 12.2</a:t>
                      </a:r>
                      <a:r>
                        <a:rPr lang="ru-RU" sz="1200" baseline="0" dirty="0" smtClean="0">
                          <a:solidFill>
                            <a:schemeClr val="accent6"/>
                          </a:solidFill>
                        </a:rPr>
                        <a:t> кг</a:t>
                      </a:r>
                      <a:endParaRPr lang="ru-RU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485" t="6058" r="3385" b="5664"/>
          <a:stretch/>
        </p:blipFill>
        <p:spPr>
          <a:xfrm>
            <a:off x="6291072" y="1279126"/>
            <a:ext cx="1814171" cy="989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805" y="1322599"/>
            <a:ext cx="1633448" cy="9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585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16"/>
          <a:stretch/>
        </p:blipFill>
        <p:spPr bwMode="auto">
          <a:xfrm>
            <a:off x="636421" y="-2"/>
            <a:ext cx="6735930" cy="51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4342" y="957263"/>
            <a:ext cx="1984858" cy="3457707"/>
          </a:xfrm>
        </p:spPr>
        <p:txBody>
          <a:bodyPr/>
          <a:lstStyle/>
          <a:p>
            <a:r>
              <a:rPr lang="ru-RU" sz="1400" dirty="0" smtClean="0"/>
              <a:t>Цветовая гамма для </a:t>
            </a:r>
            <a:r>
              <a:rPr lang="en-US" sz="1400" dirty="0" smtClean="0"/>
              <a:t>wood (</a:t>
            </a:r>
            <a:r>
              <a:rPr lang="ru-RU" sz="1400" dirty="0" smtClean="0"/>
              <a:t>под дерево) = цветовой гамме </a:t>
            </a:r>
            <a:r>
              <a:rPr lang="en-US" sz="1400" dirty="0"/>
              <a:t>s</a:t>
            </a:r>
            <a:r>
              <a:rPr lang="en-US" sz="1400" dirty="0" smtClean="0"/>
              <a:t>mooth (</a:t>
            </a:r>
            <a:r>
              <a:rPr lang="ru-RU" sz="1400" dirty="0" smtClean="0"/>
              <a:t>гладкий)</a:t>
            </a:r>
          </a:p>
          <a:p>
            <a:endParaRPr lang="ru-RU" sz="1400" dirty="0"/>
          </a:p>
          <a:p>
            <a:r>
              <a:rPr lang="ru-RU" sz="1400" dirty="0" smtClean="0"/>
              <a:t>Кроме цвета С21. Новинка! Только</a:t>
            </a:r>
            <a:r>
              <a:rPr lang="en-US" sz="1400" dirty="0" smtClean="0"/>
              <a:t> Cedral wood!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250703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Монтаж КЕДРАЛ -  это просто!</a:t>
            </a:r>
            <a:br>
              <a:rPr lang="ru-RU" sz="2400" dirty="0" smtClean="0"/>
            </a:br>
            <a:r>
              <a:rPr lang="ru-RU" sz="2400" dirty="0" smtClean="0"/>
              <a:t>«Сделай сам» или …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600" y="1058863"/>
            <a:ext cx="1644650" cy="3457707"/>
          </a:xfrm>
        </p:spPr>
        <p:txBody>
          <a:bodyPr/>
          <a:lstStyle/>
          <a:p>
            <a:r>
              <a:rPr lang="ru-RU" sz="1400" dirty="0" smtClean="0"/>
              <a:t>Покупателю важно – что ЭТО ПРОСТО, ПОНЯТНО!</a:t>
            </a:r>
          </a:p>
          <a:p>
            <a:r>
              <a:rPr lang="ru-RU" sz="1400" dirty="0" smtClean="0"/>
              <a:t>Все что понятно – вызывает ДОВЕРИЕ!</a:t>
            </a:r>
          </a:p>
          <a:p>
            <a:r>
              <a:rPr lang="ru-RU" sz="1400" dirty="0" smtClean="0"/>
              <a:t>Все что вызывает ДОВЕРИЕ – легко продать!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569" y="3102560"/>
            <a:ext cx="3265390" cy="18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20" r="2361" b="6270"/>
          <a:stretch/>
        </p:blipFill>
        <p:spPr bwMode="auto">
          <a:xfrm>
            <a:off x="3966898" y="3112086"/>
            <a:ext cx="3265752" cy="18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534"/>
          <a:stretch/>
        </p:blipFill>
        <p:spPr bwMode="auto">
          <a:xfrm>
            <a:off x="662568" y="826617"/>
            <a:ext cx="3265390" cy="224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8" b="809"/>
          <a:stretch/>
        </p:blipFill>
        <p:spPr bwMode="auto">
          <a:xfrm>
            <a:off x="3966899" y="826617"/>
            <a:ext cx="3265751" cy="224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9051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… или спроси Профессионала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8850" y="968376"/>
            <a:ext cx="2830830" cy="3457707"/>
          </a:xfrm>
        </p:spPr>
        <p:txBody>
          <a:bodyPr/>
          <a:lstStyle/>
          <a:p>
            <a:r>
              <a:rPr lang="ru-RU" sz="1600" dirty="0" smtClean="0"/>
              <a:t>Монтажник – легко справится с задачей!</a:t>
            </a:r>
          </a:p>
          <a:p>
            <a:r>
              <a:rPr lang="ru-RU" sz="1600" dirty="0" smtClean="0"/>
              <a:t>Это быстро! Это просто!</a:t>
            </a:r>
          </a:p>
          <a:p>
            <a:r>
              <a:rPr lang="ru-RU" sz="1600" dirty="0" smtClean="0"/>
              <a:t>Просто – это меньше </a:t>
            </a:r>
            <a:r>
              <a:rPr lang="ru-RU" sz="1600" dirty="0"/>
              <a:t>ошибок при монтаже!</a:t>
            </a:r>
          </a:p>
          <a:p>
            <a:pPr marL="0" indent="0">
              <a:buNone/>
            </a:pPr>
            <a:endParaRPr lang="ru-RU" sz="16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accent1"/>
                </a:solidFill>
              </a:rPr>
              <a:t>ВАЖНО! Монтаж </a:t>
            </a:r>
            <a:r>
              <a:rPr lang="en-US" sz="1600" dirty="0" smtClean="0">
                <a:solidFill>
                  <a:schemeClr val="accent1"/>
                </a:solidFill>
              </a:rPr>
              <a:t>CEDRAL</a:t>
            </a:r>
            <a:r>
              <a:rPr lang="ru-RU" sz="1600" dirty="0" smtClean="0">
                <a:solidFill>
                  <a:schemeClr val="accent1"/>
                </a:solidFill>
              </a:rPr>
              <a:t> –   не </a:t>
            </a:r>
            <a:r>
              <a:rPr lang="ru-RU" sz="1600" dirty="0">
                <a:solidFill>
                  <a:schemeClr val="accent1"/>
                </a:solidFill>
              </a:rPr>
              <a:t>требует специальных навыков</a:t>
            </a:r>
            <a:r>
              <a:rPr lang="ru-RU" sz="1600" dirty="0" smtClean="0">
                <a:solidFill>
                  <a:schemeClr val="accent1"/>
                </a:solidFill>
              </a:rPr>
              <a:t>!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4100" name="Picture 4" descr="http://stek-group.com/images/articles/20160518/463b7d98e8c95a6c4ca5ef2f58a76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899" y="703915"/>
            <a:ext cx="4852688" cy="42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49421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Аксессуары для КЕДРАЛ</a:t>
            </a:r>
            <a:endParaRPr lang="ru-RU" dirty="0"/>
          </a:p>
        </p:txBody>
      </p:sp>
      <p:pic>
        <p:nvPicPr>
          <p:cNvPr id="4" name="Picture 8" descr="d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724" y="753466"/>
            <a:ext cx="6819933" cy="41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9650" y="815340"/>
            <a:ext cx="405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Система крепления – </a:t>
            </a:r>
            <a:r>
              <a:rPr lang="ru-RU" dirty="0" err="1" smtClean="0">
                <a:solidFill>
                  <a:schemeClr val="accent1"/>
                </a:solidFill>
              </a:rPr>
              <a:t>Вент.фасад</a:t>
            </a:r>
            <a:r>
              <a:rPr lang="ru-RU" dirty="0" smtClean="0">
                <a:solidFill>
                  <a:schemeClr val="accent1"/>
                </a:solidFill>
              </a:rPr>
              <a:t>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590929"/>
            <a:ext cx="1385358" cy="45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6651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ob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886" y="600075"/>
            <a:ext cx="7680513" cy="444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Аксессуары для </a:t>
            </a:r>
            <a:r>
              <a:rPr lang="ru-RU" dirty="0" err="1" smtClean="0"/>
              <a:t>Кедрал</a:t>
            </a:r>
            <a:r>
              <a:rPr lang="ru-RU" dirty="0" smtClean="0"/>
              <a:t> клик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9650" y="646481"/>
            <a:ext cx="405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Система крепления – </a:t>
            </a:r>
            <a:r>
              <a:rPr lang="ru-RU" dirty="0" err="1" smtClean="0">
                <a:solidFill>
                  <a:schemeClr val="accent1"/>
                </a:solidFill>
              </a:rPr>
              <a:t>Вент.фасад</a:t>
            </a:r>
            <a:r>
              <a:rPr lang="ru-RU" dirty="0" smtClean="0">
                <a:solidFill>
                  <a:schemeClr val="accent1"/>
                </a:solidFill>
              </a:rPr>
              <a:t>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3825" y="4590929"/>
            <a:ext cx="1385358" cy="45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9293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Объекты с </a:t>
            </a:r>
            <a:r>
              <a:rPr lang="en-US" dirty="0" smtClean="0">
                <a:solidFill>
                  <a:schemeClr val="tx2"/>
                </a:solidFill>
              </a:rPr>
              <a:t>CEDRAL</a:t>
            </a:r>
            <a:r>
              <a:rPr lang="ru-RU" dirty="0" smtClean="0">
                <a:solidFill>
                  <a:schemeClr val="tx2"/>
                </a:solidFill>
              </a:rPr>
              <a:t>,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err="1" smtClean="0">
                <a:solidFill>
                  <a:schemeClr val="tx2"/>
                </a:solidFill>
              </a:rPr>
              <a:t>фиброцементным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сайдингом</a:t>
            </a:r>
            <a:r>
              <a:rPr lang="ru-RU" dirty="0" smtClean="0">
                <a:solidFill>
                  <a:schemeClr val="tx2"/>
                </a:solidFill>
              </a:rPr>
              <a:t> (доской)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Области применения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2247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Частные дома, коттеджи, </a:t>
            </a:r>
            <a:r>
              <a:rPr lang="ru-RU" dirty="0" err="1" smtClean="0">
                <a:solidFill>
                  <a:schemeClr val="accent6"/>
                </a:solidFill>
              </a:rPr>
              <a:t>таун-хаусы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sz="2000" dirty="0" smtClean="0">
                <a:solidFill>
                  <a:schemeClr val="accent6"/>
                </a:solidFill>
              </a:rPr>
              <a:t>КЕДРАЛ – создан стать традицией на рынке фасадов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ru-RU" sz="2000" dirty="0" smtClean="0">
                <a:solidFill>
                  <a:schemeClr val="accent6"/>
                </a:solidFill>
              </a:rPr>
              <a:t>в России</a:t>
            </a:r>
            <a:endParaRPr lang="ru-RU" sz="2000" dirty="0">
              <a:solidFill>
                <a:schemeClr val="accent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Почему КЕДРАЛ – это будущее рынка?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0367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7962" cy="521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9" y="4640386"/>
            <a:ext cx="6576483" cy="384721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Частные дома и коттеджи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7550" y="957263"/>
            <a:ext cx="1771650" cy="3457707"/>
          </a:xfrm>
        </p:spPr>
        <p:txBody>
          <a:bodyPr/>
          <a:lstStyle/>
          <a:p>
            <a:r>
              <a:rPr lang="ru-RU" sz="1600" dirty="0" smtClean="0"/>
              <a:t>Яркий, однотонный фасад – белая отделка!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7927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3"/>
          <a:stretch/>
        </p:blipFill>
        <p:spPr bwMode="auto">
          <a:xfrm>
            <a:off x="0" y="0"/>
            <a:ext cx="732822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483356"/>
            <a:ext cx="6576483" cy="384721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Частные дома и коттеджи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62850" y="957263"/>
            <a:ext cx="1276350" cy="3457707"/>
          </a:xfrm>
        </p:spPr>
        <p:txBody>
          <a:bodyPr/>
          <a:lstStyle/>
          <a:p>
            <a:r>
              <a:rPr lang="ru-RU" sz="1400" dirty="0" smtClean="0"/>
              <a:t>Редкий цвет – оживляет простой проект!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568049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server\Kozlova\1. ETERNIT ELENA Marketing\3. PRODUCTs\0.1. CEDRAL. CEDRAL CLICK\1. CEDRAL\00_2. Фото база ПМП\Кедрал, Кедрал Клик. Фото база\5. Объект 1\D3X_1503-Edit_7-Edit_8-Edit_fused_W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r="2099"/>
          <a:stretch/>
        </p:blipFill>
        <p:spPr bwMode="auto">
          <a:xfrm>
            <a:off x="0" y="0"/>
            <a:ext cx="70389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45" y="4483894"/>
            <a:ext cx="6576483" cy="45005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Частные дома и коттеджи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0900" y="957263"/>
            <a:ext cx="1638300" cy="3457707"/>
          </a:xfrm>
        </p:spPr>
        <p:txBody>
          <a:bodyPr/>
          <a:lstStyle/>
          <a:p>
            <a:r>
              <a:rPr lang="ru-RU" sz="1400" dirty="0" smtClean="0"/>
              <a:t>Оригинальное зонирование – </a:t>
            </a:r>
            <a:r>
              <a:rPr lang="ru-RU" sz="1400" dirty="0" err="1" smtClean="0"/>
              <a:t>вагонка</a:t>
            </a:r>
            <a:r>
              <a:rPr lang="ru-RU" sz="1400" dirty="0" smtClean="0"/>
              <a:t> с сучком, как элемент дизайн отделки.</a:t>
            </a:r>
          </a:p>
          <a:p>
            <a:r>
              <a:rPr lang="ru-RU" sz="1400" dirty="0" smtClean="0"/>
              <a:t>Отделка колонны «в подрез»</a:t>
            </a:r>
          </a:p>
        </p:txBody>
      </p:sp>
    </p:spTree>
    <p:extLst>
      <p:ext uri="{BB962C8B-B14F-4D97-AF65-F5344CB8AC3E}">
        <p14:creationId xmlns:p14="http://schemas.microsoft.com/office/powerpoint/2010/main" xmlns="" val="3855927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server\Kozlova\1. ETERNIT ELENA Marketing\3. PRODUCTs\0.1. CEDRAL. CEDRAL CLICK\1. CEDRAL\00_2. Фото база ПМП\3. Фото Объекты CEDRAL. Простые дома\3. Коттеджный поселок Шелестово. МО, недалеко от Бужарово Истра\Объект 1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1"/>
          <a:stretch/>
        </p:blipFill>
        <p:spPr bwMode="auto">
          <a:xfrm>
            <a:off x="0" y="-4630"/>
            <a:ext cx="69706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93" y="4714470"/>
            <a:ext cx="6576483" cy="384721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Отделка в стиле «Кантри Хаус»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5174" y="957263"/>
            <a:ext cx="1724025" cy="3457707"/>
          </a:xfrm>
        </p:spPr>
        <p:txBody>
          <a:bodyPr/>
          <a:lstStyle/>
          <a:p>
            <a:r>
              <a:rPr lang="ru-RU" sz="1400" dirty="0" smtClean="0"/>
              <a:t>Однотонный фасад – контрастная отделка проемов и углов, декор элементов.</a:t>
            </a:r>
          </a:p>
          <a:p>
            <a:r>
              <a:rPr lang="ru-RU" sz="1400" dirty="0" smtClean="0"/>
              <a:t>Замена металлических аксессуаров, на отделку доской, позволяет оптимизировать «предложение»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433116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65"/>
          <a:stretch/>
        </p:blipFill>
        <p:spPr bwMode="auto">
          <a:xfrm>
            <a:off x="-104775" y="0"/>
            <a:ext cx="71151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4723730"/>
            <a:ext cx="6576483" cy="384721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Комбинирование материала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2325" y="957263"/>
            <a:ext cx="1666874" cy="3457707"/>
          </a:xfrm>
        </p:spPr>
        <p:txBody>
          <a:bodyPr/>
          <a:lstStyle/>
          <a:p>
            <a:r>
              <a:rPr lang="ru-RU" sz="1600" dirty="0" smtClean="0"/>
              <a:t>Легко комбинировать- подходит под разный архитектурный стиль в отличие от пластика и панелей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230433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4" r="7137"/>
          <a:stretch/>
        </p:blipFill>
        <p:spPr bwMode="auto">
          <a:xfrm>
            <a:off x="0" y="0"/>
            <a:ext cx="69056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038" y="4583236"/>
            <a:ext cx="6576483" cy="384721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КЕДРАЛ, как экстерьер и интерьерное решение</a:t>
            </a:r>
            <a:endParaRPr lang="ru-RU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4050" y="957263"/>
            <a:ext cx="1835150" cy="3457707"/>
          </a:xfrm>
        </p:spPr>
        <p:txBody>
          <a:bodyPr/>
          <a:lstStyle/>
          <a:p>
            <a:r>
              <a:rPr lang="ru-RU" sz="1400" dirty="0" smtClean="0"/>
              <a:t>Веранды обретают уютный и законченный дизайн </a:t>
            </a:r>
          </a:p>
          <a:p>
            <a:r>
              <a:rPr lang="ru-RU" sz="1400" dirty="0" smtClean="0"/>
              <a:t>Просто примените КЕДРАЛ, добавьте мебель – и решение комфортной веранды готово!</a:t>
            </a:r>
          </a:p>
          <a:p>
            <a:r>
              <a:rPr lang="ru-RU" sz="1400" dirty="0" smtClean="0"/>
              <a:t>Приятная эргономика материала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864005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2017 ПРОЕКТЫ\КЕДРАЛ\1. Презентация по обучению  Дилеров новая 2017\фото\CEDR-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92"/>
          <a:stretch/>
        </p:blipFill>
        <p:spPr bwMode="auto">
          <a:xfrm>
            <a:off x="4504801" y="-1"/>
            <a:ext cx="463157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2017 ПРОЕКТЫ\КЕДРАЛ\1. Презентация по обучению  Дилеров новая 2017\фото\CEDR-002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9" b="-669"/>
          <a:stretch/>
        </p:blipFill>
        <p:spPr bwMode="auto">
          <a:xfrm>
            <a:off x="-7620" y="0"/>
            <a:ext cx="4448175" cy="51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2300" y="91440"/>
            <a:ext cx="2164080" cy="384721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</a:defRPr>
            </a:lvl1pPr>
            <a:lvl2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2pPr>
            <a:lvl3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3pPr>
            <a:lvl4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4pPr>
            <a:lvl5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9pPr>
          </a:lstStyle>
          <a:p>
            <a:r>
              <a:rPr lang="ru-RU" dirty="0"/>
              <a:t>До и после</a:t>
            </a:r>
          </a:p>
        </p:txBody>
      </p:sp>
    </p:spTree>
    <p:extLst>
      <p:ext uri="{BB962C8B-B14F-4D97-AF65-F5344CB8AC3E}">
        <p14:creationId xmlns:p14="http://schemas.microsoft.com/office/powerpoint/2010/main" xmlns="" val="3323666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2017 ПРОЕКТЫ\КЕДРАЛ\1. Презентация по обучению  Дилеров новая 2017\фото\CEDR-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158" y="0"/>
            <a:ext cx="53278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2017 ПРОЕКТЫ\КЕДРАЛ\1. Презентация по обучению  Дилеров новая 2017\фото\CEDR-004_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345"/>
          <a:stretch/>
        </p:blipFill>
        <p:spPr bwMode="auto">
          <a:xfrm>
            <a:off x="15240" y="0"/>
            <a:ext cx="3756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3320" y="99060"/>
            <a:ext cx="1630680" cy="384721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>
            <a:lvl1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</a:defRPr>
            </a:lvl1pPr>
            <a:lvl2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2pPr>
            <a:lvl3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3pPr>
            <a:lvl4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4pPr>
            <a:lvl5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9pPr>
          </a:lstStyle>
          <a:p>
            <a:r>
              <a:rPr lang="ru-RU" dirty="0"/>
              <a:t>До и после</a:t>
            </a:r>
          </a:p>
        </p:txBody>
      </p:sp>
    </p:spTree>
    <p:extLst>
      <p:ext uri="{BB962C8B-B14F-4D97-AF65-F5344CB8AC3E}">
        <p14:creationId xmlns:p14="http://schemas.microsoft.com/office/powerpoint/2010/main" xmlns="" val="3306789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6"/>
                </a:solidFill>
              </a:rPr>
              <a:t>Дополнительные решения для частных домов/коттеджей</a:t>
            </a:r>
            <a:br>
              <a:rPr lang="ru-RU" sz="2800" dirty="0" smtClean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61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87040"/>
            <a:ext cx="5648252" cy="215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eternit.ru/files/nodus_items/0000/0027/attaches/solutions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9285" y="0"/>
            <a:ext cx="34347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cserver\Kozlova\1. ETERNIT ELENA Marketing\3. PRODUCTs\0.1. CEDRAL. CEDRAL CLICK\1. CEDRAL\00_2. Фото база ПМП\Кедрал, Кедрал Клик. Фото база\5. Объект 1\D3X_1558_WEB - коп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" t="1955" r="6515" b="26699"/>
          <a:stretch/>
        </p:blipFill>
        <p:spPr bwMode="auto">
          <a:xfrm>
            <a:off x="0" y="0"/>
            <a:ext cx="5648252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6971" y="214747"/>
            <a:ext cx="3077029" cy="677108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Доп</a:t>
            </a:r>
            <a:r>
              <a:rPr lang="ru-RU" sz="2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олнительные решения</a:t>
            </a:r>
            <a:endParaRPr lang="ru-RU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590929"/>
            <a:ext cx="1385358" cy="45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7969" y="4240173"/>
            <a:ext cx="2927350" cy="911019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</a:pPr>
            <a:r>
              <a: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Подшив кровельных свесов</a:t>
            </a:r>
          </a:p>
          <a:p>
            <a:pPr defTabSz="457200">
              <a:lnSpc>
                <a:spcPct val="95000"/>
              </a:lnSpc>
              <a:spcBef>
                <a:spcPct val="0"/>
              </a:spcBef>
            </a:pPr>
            <a:r>
              <a: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Облицовка строений</a:t>
            </a:r>
            <a:r>
              <a: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гаража, бани, беседки и </a:t>
            </a:r>
            <a:r>
              <a:rPr lang="ru-RU" sz="1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тд</a:t>
            </a:r>
            <a:endParaRPr lang="ru-RU" sz="1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defTabSz="457200">
              <a:lnSpc>
                <a:spcPct val="95000"/>
              </a:lnSpc>
              <a:spcBef>
                <a:spcPct val="0"/>
              </a:spcBef>
            </a:pPr>
            <a:endParaRPr lang="ru-RU" sz="1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329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30133" y="2479740"/>
            <a:ext cx="4670097" cy="600075"/>
          </a:xfrm>
        </p:spPr>
        <p:txBody>
          <a:bodyPr/>
          <a:lstStyle/>
          <a:p>
            <a:r>
              <a:rPr lang="ru-RU" dirty="0" smtClean="0"/>
              <a:t>КЕДРАЛ – что это?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3650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eternit.ru/files/nodus_items/0000/0027/attaches/solutions_temp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64" r="15391"/>
          <a:stretch/>
        </p:blipFill>
        <p:spPr bwMode="auto">
          <a:xfrm>
            <a:off x="-323849" y="-1"/>
            <a:ext cx="558165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547" y="4168232"/>
            <a:ext cx="6576483" cy="677108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Ограждения с КЕДРАЛ</a:t>
            </a:r>
            <a:b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ru-RU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800" y="957263"/>
            <a:ext cx="3581400" cy="3457707"/>
          </a:xfrm>
        </p:spPr>
        <p:txBody>
          <a:bodyPr/>
          <a:lstStyle/>
          <a:p>
            <a:r>
              <a:rPr lang="ru-RU" dirty="0" smtClean="0"/>
              <a:t>Дизайн решение ограждения участка и забора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11"/>
          <a:stretch/>
        </p:blipFill>
        <p:spPr bwMode="auto">
          <a:xfrm>
            <a:off x="5308601" y="2571748"/>
            <a:ext cx="3835400" cy="25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" r="1"/>
          <a:stretch/>
        </p:blipFill>
        <p:spPr bwMode="auto">
          <a:xfrm>
            <a:off x="5308600" y="-1"/>
            <a:ext cx="3835399" cy="259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2650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4348" cy="514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865" y="4262274"/>
            <a:ext cx="6576483" cy="969496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Веранды, беседки… </a:t>
            </a:r>
            <a:b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Фактура дерево, но безопасно!</a:t>
            </a:r>
            <a:b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ru-RU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2774" y="957263"/>
            <a:ext cx="2095501" cy="3457707"/>
          </a:xfrm>
        </p:spPr>
        <p:txBody>
          <a:bodyPr/>
          <a:lstStyle/>
          <a:p>
            <a:r>
              <a:rPr lang="ru-RU" sz="1800" dirty="0" smtClean="0"/>
              <a:t>КЕДРАЛ, как часть интерьера</a:t>
            </a:r>
          </a:p>
          <a:p>
            <a:r>
              <a:rPr lang="ru-RU" sz="1800" dirty="0" smtClean="0"/>
              <a:t>Отделка веранд, террас, беседок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35055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Жилые комплексы, коттеджные поселки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714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0510" y="957263"/>
            <a:ext cx="1548690" cy="3457707"/>
          </a:xfrm>
        </p:spPr>
        <p:txBody>
          <a:bodyPr/>
          <a:lstStyle/>
          <a:p>
            <a:r>
              <a:rPr lang="ru-RU" dirty="0" smtClean="0"/>
              <a:t>Отделка фасадов и входных групп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264" b="823"/>
          <a:stretch/>
        </p:blipFill>
        <p:spPr bwMode="auto">
          <a:xfrm>
            <a:off x="-66675" y="-2382"/>
            <a:ext cx="5735638" cy="514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2546304" y="4676105"/>
            <a:ext cx="6576483" cy="384721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</a:defRPr>
            </a:lvl1pPr>
            <a:lvl2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2pPr>
            <a:lvl3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3pPr>
            <a:lvl4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4pPr>
            <a:lvl5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9pPr>
          </a:lstStyle>
          <a:p>
            <a:r>
              <a:rPr lang="ru-RU" dirty="0" err="1"/>
              <a:t>Таун-хаусы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638" y="0"/>
            <a:ext cx="3408362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4"/>
          <a:stretch/>
        </p:blipFill>
        <p:spPr bwMode="auto">
          <a:xfrm>
            <a:off x="5735639" y="2476104"/>
            <a:ext cx="3408362" cy="266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9623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6"/>
                </a:solidFill>
              </a:rPr>
              <a:t>Офисные здания,  бизнес центры, административно-культурные сооружения</a:t>
            </a:r>
            <a:br>
              <a:rPr lang="ru-RU" sz="2800" dirty="0" smtClean="0">
                <a:solidFill>
                  <a:schemeClr val="accent6"/>
                </a:solidFill>
              </a:rPr>
            </a:br>
            <a:endParaRPr lang="ru-RU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541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7" t="7521" r="9308" b="31274"/>
          <a:stretch/>
        </p:blipFill>
        <p:spPr bwMode="auto">
          <a:xfrm>
            <a:off x="6251116" y="0"/>
            <a:ext cx="2903751" cy="160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9"/>
          <a:stretch/>
        </p:blipFill>
        <p:spPr bwMode="auto">
          <a:xfrm>
            <a:off x="-53341" y="0"/>
            <a:ext cx="626417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" b="9065"/>
          <a:stretch/>
        </p:blipFill>
        <p:spPr bwMode="auto">
          <a:xfrm>
            <a:off x="6251116" y="1645921"/>
            <a:ext cx="2892884" cy="349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6515" y="4339664"/>
            <a:ext cx="4557485" cy="677108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</a:defRPr>
            </a:lvl1pPr>
            <a:lvl2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2pPr>
            <a:lvl3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3pPr>
            <a:lvl4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4pPr>
            <a:lvl5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9pPr>
          </a:lstStyle>
          <a:p>
            <a:r>
              <a:rPr lang="ru-RU" dirty="0"/>
              <a:t>Центр образования, оздоровления детей, «Корабелы </a:t>
            </a:r>
            <a:r>
              <a:rPr lang="ru-RU" dirty="0" err="1"/>
              <a:t>прионежья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482430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98" b="10575"/>
          <a:stretch/>
        </p:blipFill>
        <p:spPr bwMode="auto">
          <a:xfrm>
            <a:off x="6934199" y="3017203"/>
            <a:ext cx="2209801" cy="212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115025"/>
            <a:ext cx="3390900" cy="707886"/>
          </a:xfrm>
          <a:prstGeom prst="rect">
            <a:avLst/>
          </a:prstGeom>
          <a:solidFill>
            <a:schemeClr val="accent6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Реабилитационный центр МЧС</a:t>
            </a:r>
          </a:p>
        </p:txBody>
      </p:sp>
    </p:spTree>
    <p:extLst>
      <p:ext uri="{BB962C8B-B14F-4D97-AF65-F5344CB8AC3E}">
        <p14:creationId xmlns:p14="http://schemas.microsoft.com/office/powerpoint/2010/main" xmlns="" val="411183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54"/>
          <a:stretch/>
        </p:blipFill>
        <p:spPr bwMode="auto">
          <a:xfrm>
            <a:off x="0" y="0"/>
            <a:ext cx="6486525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8385" y="201859"/>
            <a:ext cx="3688140" cy="384721"/>
          </a:xfrm>
          <a:solidFill>
            <a:schemeClr val="accent6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Офисные здания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00" y="957263"/>
            <a:ext cx="1952625" cy="3457707"/>
          </a:xfrm>
        </p:spPr>
        <p:txBody>
          <a:bodyPr/>
          <a:lstStyle/>
          <a:p>
            <a:r>
              <a:rPr lang="ru-RU" sz="1800" dirty="0" smtClean="0"/>
              <a:t>КЕДРАЛ отлично подходит для отделки административных и офисных зданий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607251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3467100" cy="52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3448050" cy="51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59436"/>
            <a:ext cx="5021944" cy="384721"/>
          </a:xfr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Сочетание со стеклом и металлом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5175" y="985838"/>
            <a:ext cx="1724024" cy="3457707"/>
          </a:xfrm>
        </p:spPr>
        <p:txBody>
          <a:bodyPr/>
          <a:lstStyle/>
          <a:p>
            <a:r>
              <a:rPr lang="en-US" sz="1400" dirty="0" smtClean="0"/>
              <a:t>Cedral</a:t>
            </a:r>
            <a:r>
              <a:rPr lang="ru-RU" sz="1400" dirty="0" smtClean="0"/>
              <a:t> -</a:t>
            </a:r>
            <a:r>
              <a:rPr lang="en-US" sz="1400" dirty="0" smtClean="0"/>
              <a:t> </a:t>
            </a:r>
            <a:r>
              <a:rPr lang="ru-RU" sz="1400" dirty="0" smtClean="0"/>
              <a:t>отлично сочетается с панорамным остеклением и металлическими элементами в отделке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056896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8524" y="957263"/>
            <a:ext cx="1590675" cy="3457707"/>
          </a:xfrm>
        </p:spPr>
        <p:txBody>
          <a:bodyPr/>
          <a:lstStyle/>
          <a:p>
            <a:r>
              <a:rPr lang="ru-RU" sz="1400" dirty="0" smtClean="0"/>
              <a:t>Коммерческая недвижимость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39" r="11790"/>
          <a:stretch/>
        </p:blipFill>
        <p:spPr bwMode="auto">
          <a:xfrm>
            <a:off x="0" y="0"/>
            <a:ext cx="538091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472017" y="4659436"/>
            <a:ext cx="6576483" cy="384721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spAutoFit/>
          </a:bodyPr>
          <a:lstStyle>
            <a:lvl1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</a:defRPr>
            </a:lvl1pPr>
            <a:lvl2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2pPr>
            <a:lvl3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3pPr>
            <a:lvl4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4pPr>
            <a:lvl5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latin typeface="Trebuchet MS" pitchFamily="34" charset="0"/>
                <a:ea typeface="ヒラギノ角ゴ Pro W3" pitchFamily="-101" charset="-128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latin typeface="Arial" charset="0"/>
              </a:defRPr>
            </a:lvl9pPr>
          </a:lstStyle>
          <a:p>
            <a:r>
              <a:rPr lang="ru-RU" dirty="0"/>
              <a:t>Коммерческие здания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4"/>
          <a:stretch/>
        </p:blipFill>
        <p:spPr bwMode="auto">
          <a:xfrm>
            <a:off x="5468001" y="6350"/>
            <a:ext cx="3675999" cy="255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ФОТО\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36" b="1982"/>
          <a:stretch/>
        </p:blipFill>
        <p:spPr bwMode="auto">
          <a:xfrm>
            <a:off x="5468001" y="2631851"/>
            <a:ext cx="3676000" cy="25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9286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КЕДРАЛ – это…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869481"/>
            <a:ext cx="7061200" cy="34577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CEDRAL </a:t>
            </a:r>
            <a:r>
              <a:rPr lang="ru-RU" b="1" dirty="0" smtClean="0"/>
              <a:t>— </a:t>
            </a:r>
            <a:r>
              <a:rPr lang="ru-RU" b="1" dirty="0"/>
              <a:t>фасадная доска из </a:t>
            </a:r>
            <a:r>
              <a:rPr lang="ru-RU" b="1" dirty="0" err="1" smtClean="0"/>
              <a:t>фиброцемента</a:t>
            </a:r>
            <a:r>
              <a:rPr lang="ru-RU" b="1" dirty="0" smtClean="0"/>
              <a:t> (Бельгия)</a:t>
            </a:r>
            <a:r>
              <a:rPr lang="en-US" b="1" dirty="0" smtClean="0"/>
              <a:t>:</a:t>
            </a:r>
            <a:endParaRPr lang="ru-RU" b="1" dirty="0" smtClean="0"/>
          </a:p>
          <a:p>
            <a:r>
              <a:rPr lang="ru-RU" sz="1600" dirty="0" smtClean="0"/>
              <a:t>фактура </a:t>
            </a:r>
            <a:r>
              <a:rPr lang="ru-RU" sz="1600" dirty="0"/>
              <a:t>натурального дерева </a:t>
            </a:r>
            <a:r>
              <a:rPr lang="en-US" sz="1600" dirty="0" smtClean="0"/>
              <a:t>-</a:t>
            </a:r>
            <a:r>
              <a:rPr lang="ru-RU" sz="1600" dirty="0" smtClean="0"/>
              <a:t> прочность бетона</a:t>
            </a:r>
            <a:r>
              <a:rPr lang="en-US" sz="1600" dirty="0"/>
              <a:t>,</a:t>
            </a:r>
            <a:r>
              <a:rPr lang="ru-RU" sz="1600" dirty="0" smtClean="0"/>
              <a:t> </a:t>
            </a:r>
          </a:p>
          <a:p>
            <a:r>
              <a:rPr lang="ru-RU" sz="1600" dirty="0"/>
              <a:t>и</a:t>
            </a:r>
            <a:r>
              <a:rPr lang="ru-RU" sz="1600" dirty="0" smtClean="0"/>
              <a:t>деально </a:t>
            </a:r>
            <a:r>
              <a:rPr lang="ru-RU" sz="1600" dirty="0"/>
              <a:t>подходит для </a:t>
            </a:r>
            <a:r>
              <a:rPr lang="ru-RU" sz="1600" dirty="0" smtClean="0"/>
              <a:t>простой, </a:t>
            </a:r>
            <a:r>
              <a:rPr lang="ru-RU" sz="1600" dirty="0"/>
              <a:t>быстрой облицовки фасада частного дома, коттеджа, а также любого </a:t>
            </a:r>
            <a:r>
              <a:rPr lang="ru-RU" sz="1600" dirty="0" smtClean="0"/>
              <a:t>малоэтажного и высотного </a:t>
            </a:r>
            <a:r>
              <a:rPr lang="ru-RU" sz="1600" dirty="0"/>
              <a:t>строения.</a:t>
            </a:r>
          </a:p>
          <a:p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15" y="2875263"/>
            <a:ext cx="2856494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Residentie Hanse flats Sint-Lambrechts-Woluwe, Доска фиброцементная Cedr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65" b="8589"/>
          <a:stretch/>
        </p:blipFill>
        <p:spPr bwMode="auto">
          <a:xfrm>
            <a:off x="6469459" y="2875263"/>
            <a:ext cx="2464992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0000. ЕЛЕНА ОТПУСК. ПРОЕКТЫ\54. ПРЕЗЕНТАЦИЯ ДЕВЕЛОПЕРАМ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02" b="9550"/>
          <a:stretch>
            <a:fillRect/>
          </a:stretch>
        </p:blipFill>
        <p:spPr bwMode="auto">
          <a:xfrm>
            <a:off x="3677004" y="2889550"/>
            <a:ext cx="2686671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1543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4980" y="933034"/>
            <a:ext cx="4673600" cy="1819275"/>
          </a:xfrm>
        </p:spPr>
        <p:txBody>
          <a:bodyPr/>
          <a:lstStyle/>
          <a:p>
            <a:r>
              <a:rPr lang="ru-RU" sz="28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Офиальный</a:t>
            </a:r>
            <a: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дилер в г.Омске</a:t>
            </a:r>
            <a:b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ТСК «</a:t>
            </a:r>
            <a:r>
              <a:rPr lang="ru-RU" sz="28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Стройторг</a:t>
            </a:r>
            <a: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г.Омск, ул. 10 лет Октября 182 к.3 оф.66, </a:t>
            </a:r>
            <a:br>
              <a:rPr lang="ru-RU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 (3812) 59-03-04, 99-96-86, 28-18-32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0383" y="3291840"/>
            <a:ext cx="4670097" cy="600075"/>
          </a:xfrm>
        </p:spPr>
        <p:txBody>
          <a:bodyPr/>
          <a:lstStyle/>
          <a:p>
            <a:r>
              <a:rPr lang="ru-RU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всегда рады </a:t>
            </a:r>
            <a:r>
              <a:rPr lang="ru-RU" sz="2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помочь и ответить </a:t>
            </a:r>
            <a:r>
              <a:rPr lang="ru-RU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Ваши вопросы!</a:t>
            </a:r>
            <a:br>
              <a:rPr lang="ru-RU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0713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ru-RU" dirty="0" err="1" smtClean="0"/>
              <a:t>фиброцемент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290" y="3065065"/>
            <a:ext cx="7061200" cy="1481575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1"/>
                </a:solidFill>
              </a:rPr>
              <a:t>Цемент, песок, вода и целлюлоза</a:t>
            </a:r>
            <a:r>
              <a:rPr lang="ru-RU" sz="1800" dirty="0" smtClean="0"/>
              <a:t> – только натуральные вещества, экологически чистые. При нагреве не выделяют вредные вещества (</a:t>
            </a:r>
            <a:r>
              <a:rPr lang="en-US" sz="1800" dirty="0" smtClean="0"/>
              <a:t>vs</a:t>
            </a:r>
            <a:r>
              <a:rPr lang="ru-RU" sz="1800" dirty="0" smtClean="0"/>
              <a:t> пластика)</a:t>
            </a:r>
            <a:r>
              <a:rPr lang="en-US" sz="1800" dirty="0"/>
              <a:t>.</a:t>
            </a:r>
            <a:endParaRPr lang="ru-RU" sz="1800" dirty="0" smtClean="0"/>
          </a:p>
          <a:p>
            <a:r>
              <a:rPr lang="ru-RU" sz="1800" dirty="0" smtClean="0"/>
              <a:t>Зачем  нужны волокна целлюлозы</a:t>
            </a:r>
            <a:r>
              <a:rPr lang="en-US" sz="1800" dirty="0" smtClean="0"/>
              <a:t>? </a:t>
            </a:r>
            <a:r>
              <a:rPr lang="ru-RU" sz="1800" dirty="0" smtClean="0"/>
              <a:t>- армирующее вещество,   придает прочность и гибкость </a:t>
            </a:r>
            <a:r>
              <a:rPr lang="ru-RU" sz="1800" dirty="0"/>
              <a:t>материалу.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894" y="910753"/>
            <a:ext cx="7628306" cy="169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4290" y="2484642"/>
            <a:ext cx="752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    Цемент             Кварцевый песок      Целлюлоза              Вода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847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blo.ro/wp-content/uploads/2013/09/give-me-five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0632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CEDRAL</a:t>
            </a:r>
            <a:r>
              <a:rPr lang="ru-RU" dirty="0" smtClean="0"/>
              <a:t> - чем отличается от других?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9651" y="870509"/>
            <a:ext cx="558866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 smtClean="0"/>
              <a:t>Легко </a:t>
            </a:r>
            <a:r>
              <a:rPr lang="ru-RU" sz="1600" b="1" dirty="0"/>
              <a:t>переносит мороз и </a:t>
            </a:r>
            <a:r>
              <a:rPr lang="ru-RU" sz="1600" b="1" dirty="0" smtClean="0"/>
              <a:t>жару, высокую влажность</a:t>
            </a:r>
            <a:r>
              <a:rPr lang="en-US" sz="1600" b="1" dirty="0" smtClean="0"/>
              <a:t>.</a:t>
            </a:r>
            <a:r>
              <a:rPr lang="ru-RU" sz="1600" b="1" dirty="0" smtClean="0"/>
              <a:t> Не </a:t>
            </a:r>
            <a:r>
              <a:rPr lang="ru-RU" sz="1600" b="1" dirty="0"/>
              <a:t>страшны перепады </a:t>
            </a:r>
            <a:r>
              <a:rPr lang="ru-RU" sz="1600" b="1" dirty="0" smtClean="0"/>
              <a:t>температур!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 smtClean="0"/>
              <a:t>Не рассыхается, не горит - в отличие от дерева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 smtClean="0"/>
              <a:t>Толще</a:t>
            </a:r>
            <a:r>
              <a:rPr lang="ru-RU" sz="1600" b="1" dirty="0"/>
              <a:t>, </a:t>
            </a:r>
            <a:r>
              <a:rPr lang="ru-RU" sz="1600" b="1" dirty="0" smtClean="0"/>
              <a:t>прочнее, </a:t>
            </a:r>
            <a:r>
              <a:rPr lang="ru-RU" sz="1600" b="1" dirty="0"/>
              <a:t>надежнее (10 мм</a:t>
            </a:r>
            <a:r>
              <a:rPr lang="ru-RU" sz="1600" b="1" dirty="0" smtClean="0"/>
              <a:t>) </a:t>
            </a:r>
            <a:r>
              <a:rPr lang="ru-RU" sz="1600" dirty="0" smtClean="0"/>
              <a:t>– чем пластик  (толщина 10 мм - против 1-2 мм)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 smtClean="0"/>
              <a:t>Не </a:t>
            </a:r>
            <a:r>
              <a:rPr lang="ru-RU" sz="1600" b="1" dirty="0"/>
              <a:t>гремит под дождем и не ржавеет </a:t>
            </a:r>
            <a:r>
              <a:rPr lang="ru-RU" sz="1600" dirty="0" smtClean="0"/>
              <a:t>– как металл.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 smtClean="0"/>
              <a:t>Монтаж </a:t>
            </a:r>
            <a:r>
              <a:rPr lang="ru-RU" sz="1600" b="1" dirty="0"/>
              <a:t>КЕДРАЛ </a:t>
            </a:r>
            <a:r>
              <a:rPr lang="ru-RU" sz="1600" b="1" dirty="0" smtClean="0"/>
              <a:t>– простой, только </a:t>
            </a:r>
            <a:r>
              <a:rPr lang="ru-RU" sz="1600" b="1" dirty="0" err="1" smtClean="0"/>
              <a:t>шуруповерт</a:t>
            </a:r>
            <a:r>
              <a:rPr lang="ru-RU" sz="1600" b="1" dirty="0" smtClean="0"/>
              <a:t> и </a:t>
            </a:r>
            <a:r>
              <a:rPr lang="ru-RU" sz="1600" b="1" dirty="0" err="1" smtClean="0"/>
              <a:t>саморез</a:t>
            </a:r>
            <a:r>
              <a:rPr lang="ru-RU" sz="1600" b="1" dirty="0" smtClean="0"/>
              <a:t>. Монтаж - круглый год, </a:t>
            </a:r>
            <a:r>
              <a:rPr lang="ru-RU" sz="1600" b="1" dirty="0"/>
              <a:t>в отличие от штукатурки </a:t>
            </a:r>
            <a:r>
              <a:rPr lang="ru-RU" sz="1600" b="1" dirty="0" smtClean="0"/>
              <a:t>и </a:t>
            </a:r>
            <a:r>
              <a:rPr lang="ru-RU" sz="1600" b="1" dirty="0"/>
              <a:t>искусственного </a:t>
            </a:r>
            <a:r>
              <a:rPr lang="ru-RU" sz="1600" b="1" dirty="0" smtClean="0"/>
              <a:t>камня</a:t>
            </a:r>
            <a:r>
              <a:rPr lang="en-US" sz="1600" b="1" dirty="0"/>
              <a:t>.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88049" y="2823671"/>
            <a:ext cx="23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4502" y="1719078"/>
            <a:ext cx="20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2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6133" y="1558143"/>
            <a:ext cx="211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3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3059" y="1698919"/>
            <a:ext cx="17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4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8310" y="2216514"/>
            <a:ext cx="19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5</a:t>
            </a:r>
            <a:endParaRPr lang="ru-RU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5983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</a:t>
            </a:r>
            <a:r>
              <a:rPr lang="ru-RU" dirty="0" err="1" smtClean="0"/>
              <a:t>Кедрал</a:t>
            </a:r>
            <a:r>
              <a:rPr lang="ru-RU" dirty="0" smtClean="0"/>
              <a:t> можно доверять?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3320072"/>
            <a:ext cx="5201108" cy="1028032"/>
          </a:xfrm>
        </p:spPr>
        <p:txBody>
          <a:bodyPr/>
          <a:lstStyle/>
          <a:p>
            <a:r>
              <a:rPr lang="en-US" sz="1400" dirty="0" smtClean="0"/>
              <a:t>600</a:t>
            </a:r>
            <a:r>
              <a:rPr lang="ru-RU" sz="1400" dirty="0" smtClean="0"/>
              <a:t> офисов </a:t>
            </a:r>
            <a:r>
              <a:rPr lang="ru-RU" sz="1400" dirty="0"/>
              <a:t>продаж по всей России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ru-RU" sz="1400" dirty="0" smtClean="0"/>
              <a:t> и это только за </a:t>
            </a:r>
            <a:r>
              <a:rPr lang="ru-RU" sz="1400" dirty="0"/>
              <a:t>2 года!</a:t>
            </a:r>
            <a:r>
              <a:rPr lang="en-US" sz="1400" dirty="0"/>
              <a:t>)</a:t>
            </a:r>
            <a:endParaRPr lang="ru-RU" sz="1400" dirty="0"/>
          </a:p>
          <a:p>
            <a:r>
              <a:rPr lang="ru-RU" sz="1400" dirty="0" smtClean="0"/>
              <a:t>Тысячи </a:t>
            </a:r>
            <a:r>
              <a:rPr lang="ru-RU" sz="1400" dirty="0"/>
              <a:t>построенных объектов – </a:t>
            </a:r>
            <a:r>
              <a:rPr lang="ru-RU" sz="1400" dirty="0" smtClean="0"/>
              <a:t>в 5 федеральных округах, в </a:t>
            </a:r>
            <a:r>
              <a:rPr lang="ru-RU" sz="1400" dirty="0"/>
              <a:t>5</a:t>
            </a:r>
            <a:r>
              <a:rPr lang="ru-RU" sz="1400" dirty="0" smtClean="0"/>
              <a:t> из 5 климатических зонах!</a:t>
            </a:r>
          </a:p>
          <a:p>
            <a:r>
              <a:rPr lang="ru-RU" sz="1400" dirty="0"/>
              <a:t>Н</a:t>
            </a:r>
            <a:r>
              <a:rPr lang="ru-RU" sz="1400" dirty="0" smtClean="0"/>
              <a:t>ам верят Строители – объекты детских садов, дома отдыха, торговые центры, жилые комплексы.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650" y="776399"/>
            <a:ext cx="6710095" cy="246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7190" y="3371355"/>
            <a:ext cx="2639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Нам доверяют как обычные люди, так и профессионалы строительства!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326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Итак, </a:t>
            </a:r>
            <a:r>
              <a:rPr lang="ru-RU" dirty="0" err="1" smtClean="0"/>
              <a:t>Кедрал</a:t>
            </a:r>
            <a:r>
              <a:rPr lang="ru-RU" dirty="0" smtClean="0"/>
              <a:t> – это?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Фасадная доска из </a:t>
            </a:r>
            <a:r>
              <a:rPr lang="ru-RU" sz="1600" dirty="0" err="1" smtClean="0">
                <a:solidFill>
                  <a:schemeClr val="tx2"/>
                </a:solidFill>
              </a:rPr>
              <a:t>фиброцемента</a:t>
            </a:r>
            <a:r>
              <a:rPr lang="ru-RU" sz="1600" dirty="0" smtClean="0">
                <a:solidFill>
                  <a:schemeClr val="tx2"/>
                </a:solidFill>
              </a:rPr>
              <a:t> с фактурой дерева и прочностью бетона.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2"/>
                </a:solidFill>
              </a:rPr>
              <a:t>Легко переносит мороз и жару! Не страшны перепады температур! </a:t>
            </a:r>
            <a:r>
              <a:rPr lang="ru-RU" sz="1600" dirty="0" smtClean="0">
                <a:solidFill>
                  <a:schemeClr val="tx2"/>
                </a:solidFill>
              </a:rPr>
              <a:t>Не </a:t>
            </a:r>
            <a:r>
              <a:rPr lang="ru-RU" sz="1600" dirty="0">
                <a:solidFill>
                  <a:schemeClr val="tx2"/>
                </a:solidFill>
              </a:rPr>
              <a:t>рассыхается - в отличие от дерева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2"/>
                </a:solidFill>
              </a:rPr>
              <a:t>Толще, прочнее, надежнее </a:t>
            </a:r>
            <a:r>
              <a:rPr lang="ru-RU" sz="1600" dirty="0" smtClean="0">
                <a:solidFill>
                  <a:schemeClr val="tx2"/>
                </a:solidFill>
              </a:rPr>
              <a:t>-чем пластик, металл и штукатурка. Простой монтаж-круглый год!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</a:pPr>
            <a:r>
              <a:rPr lang="ru-RU" sz="1600" dirty="0" smtClean="0">
                <a:solidFill>
                  <a:schemeClr val="tx2"/>
                </a:solidFill>
              </a:rPr>
              <a:t>Дома с </a:t>
            </a:r>
            <a:r>
              <a:rPr lang="ru-RU" sz="1600" dirty="0" err="1" smtClean="0">
                <a:solidFill>
                  <a:schemeClr val="tx2"/>
                </a:solidFill>
              </a:rPr>
              <a:t>Кедрал</a:t>
            </a:r>
            <a:r>
              <a:rPr lang="ru-RU" sz="1600" dirty="0" smtClean="0">
                <a:solidFill>
                  <a:schemeClr val="tx2"/>
                </a:solidFill>
              </a:rPr>
              <a:t> уже по всей России от Пскова до Владивостока, от Архангельска до Сочи -  в 5 из 5 климатических поясах.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ru-RU" dirty="0" smtClean="0"/>
              <a:t>Почему в него можно верить?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1"/>
          </p:nvPr>
        </p:nvSpPr>
        <p:spPr>
          <a:xfrm>
            <a:off x="1353719" y="2117808"/>
            <a:ext cx="974613" cy="742953"/>
          </a:xfrm>
        </p:spPr>
        <p:txBody>
          <a:bodyPr/>
          <a:lstStyle/>
          <a:p>
            <a:r>
              <a:rPr lang="ru-RU" dirty="0" smtClean="0"/>
              <a:t>Чем отличается от других материалов?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ru-RU" dirty="0" smtClean="0"/>
              <a:t>Что это такое?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2064" y="4681728"/>
            <a:ext cx="567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CEDRAL</a:t>
            </a:r>
            <a:r>
              <a:rPr lang="ru-RU" sz="1400" dirty="0" smtClean="0">
                <a:solidFill>
                  <a:schemeClr val="bg1"/>
                </a:solidFill>
              </a:rPr>
              <a:t> – создан стать традицией!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966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Пластик или КЕДРАЛ?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8654" y="987329"/>
            <a:ext cx="3389027" cy="3700785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Пластиковый, металлический </a:t>
            </a:r>
            <a:r>
              <a:rPr lang="ru-RU" sz="1600" b="1" dirty="0" err="1" smtClean="0"/>
              <a:t>сайдинг</a:t>
            </a:r>
            <a:endParaRPr lang="en-US" sz="1600" b="1" dirty="0" smtClean="0"/>
          </a:p>
          <a:p>
            <a:r>
              <a:rPr lang="ru-RU" sz="1600" dirty="0" smtClean="0"/>
              <a:t>Гладкая печать</a:t>
            </a:r>
            <a:r>
              <a:rPr lang="en-US" sz="1600" dirty="0" smtClean="0"/>
              <a:t> </a:t>
            </a:r>
            <a:r>
              <a:rPr lang="ru-RU" sz="1600" dirty="0" smtClean="0"/>
              <a:t>не ярко выраженная текстура</a:t>
            </a:r>
          </a:p>
          <a:p>
            <a:r>
              <a:rPr lang="ru-RU" sz="1600" dirty="0" smtClean="0"/>
              <a:t>Толщина доски- 1-2 мм</a:t>
            </a:r>
          </a:p>
          <a:p>
            <a:r>
              <a:rPr lang="ru-RU" sz="1600" dirty="0" smtClean="0"/>
              <a:t>Типовые цвета пластика (розовый, салатовый, желтый)</a:t>
            </a:r>
          </a:p>
          <a:p>
            <a:r>
              <a:rPr lang="ru-RU" sz="1600" dirty="0" smtClean="0"/>
              <a:t>Раскладка типовая с использованием стыковочных профилей</a:t>
            </a:r>
          </a:p>
          <a:p>
            <a:r>
              <a:rPr lang="ru-RU" sz="1600" dirty="0" smtClean="0"/>
              <a:t>Плохо сочетается с другими материалами</a:t>
            </a:r>
            <a:endParaRPr lang="en-GB" sz="1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1"/>
          </p:nvPr>
        </p:nvSpPr>
        <p:spPr>
          <a:xfrm>
            <a:off x="1009650" y="976272"/>
            <a:ext cx="3506838" cy="3457707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CEDRAL</a:t>
            </a:r>
            <a:r>
              <a:rPr lang="ru-RU" sz="1600" b="1" dirty="0" smtClean="0"/>
              <a:t> – </a:t>
            </a:r>
            <a:r>
              <a:rPr lang="ru-RU" sz="1600" b="1" dirty="0" err="1" smtClean="0"/>
              <a:t>фиброцементная</a:t>
            </a:r>
            <a:r>
              <a:rPr lang="ru-RU" sz="1600" b="1" dirty="0" smtClean="0"/>
              <a:t> доска</a:t>
            </a:r>
          </a:p>
          <a:p>
            <a:r>
              <a:rPr lang="ru-RU" sz="1600" dirty="0" smtClean="0"/>
              <a:t>Не повторяющаяся, рельефная поверхность</a:t>
            </a:r>
          </a:p>
          <a:p>
            <a:r>
              <a:rPr lang="ru-RU" sz="1600" dirty="0" smtClean="0"/>
              <a:t>Толщина доски - 10 мм</a:t>
            </a:r>
          </a:p>
          <a:p>
            <a:r>
              <a:rPr lang="ru-RU" sz="1600" dirty="0" smtClean="0"/>
              <a:t>Яркие, насыщенные цвета </a:t>
            </a:r>
          </a:p>
          <a:p>
            <a:r>
              <a:rPr lang="ru-RU" sz="1600" dirty="0" smtClean="0"/>
              <a:t>Свобода в раскладке на фасаде</a:t>
            </a:r>
          </a:p>
          <a:p>
            <a:r>
              <a:rPr lang="ru-RU" sz="1600" dirty="0" smtClean="0"/>
              <a:t>Отлично сочетается другими отделочными материалами - камнем, кирпичом, металлом, деревом, стеклом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3336343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_Cedral_2016_16x9">
  <a:themeElements>
    <a:clrScheme name="Cedral">
      <a:dk1>
        <a:srgbClr val="8E847A"/>
      </a:dk1>
      <a:lt1>
        <a:sysClr val="window" lastClr="FFFFFF"/>
      </a:lt1>
      <a:dk2>
        <a:srgbClr val="8E847A"/>
      </a:dk2>
      <a:lt2>
        <a:srgbClr val="F8F8F8"/>
      </a:lt2>
      <a:accent1>
        <a:srgbClr val="FAA21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vervloe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38520E"/>
        </a:dk2>
        <a:lt2>
          <a:srgbClr val="FEA501"/>
        </a:lt2>
        <a:accent1>
          <a:srgbClr val="4C7013"/>
        </a:accent1>
        <a:accent2>
          <a:srgbClr val="6B9B1A"/>
        </a:accent2>
        <a:accent3>
          <a:srgbClr val="FFFFFF"/>
        </a:accent3>
        <a:accent4>
          <a:srgbClr val="000000"/>
        </a:accent4>
        <a:accent5>
          <a:srgbClr val="B2BBAA"/>
        </a:accent5>
        <a:accent6>
          <a:srgbClr val="608C16"/>
        </a:accent6>
        <a:hlink>
          <a:srgbClr val="90BA45"/>
        </a:hlink>
        <a:folHlink>
          <a:srgbClr val="B2CF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Pres_Cedral_2016_16x9.thmx</Template>
  <TotalTime>4241</TotalTime>
  <Words>946</Words>
  <Application>Microsoft Office PowerPoint</Application>
  <PresentationFormat>Экран (16:9)</PresentationFormat>
  <Paragraphs>142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Pres_Cedral_2016_16x9</vt:lpstr>
      <vt:lpstr>Слайд 1</vt:lpstr>
      <vt:lpstr> КЕДРАЛ – создан стать традицией на рынке фасадов в России</vt:lpstr>
      <vt:lpstr>Слайд 3</vt:lpstr>
      <vt:lpstr>КЕДРАЛ – это…</vt:lpstr>
      <vt:lpstr>Что такое фиброцемент?</vt:lpstr>
      <vt:lpstr>CEDRAL - чем отличается от других?</vt:lpstr>
      <vt:lpstr>Почему Кедрал можно доверять?</vt:lpstr>
      <vt:lpstr>Итак, Кедрал – это?</vt:lpstr>
      <vt:lpstr>Пластик или КЕДРАЛ?</vt:lpstr>
      <vt:lpstr>Сравнение с другими материалами  Чем КЕДРАЛ лучше?</vt:lpstr>
      <vt:lpstr>КЕДРАЛ воссоздает традицию - отделку деревом на фасаде!</vt:lpstr>
      <vt:lpstr>В чем отличие Кедрал/Кедрал клик? Тип крепления.</vt:lpstr>
      <vt:lpstr>Слайд 13</vt:lpstr>
      <vt:lpstr>Монтаж КЕДРАЛ -  это просто! «Сделай сам» или …</vt:lpstr>
      <vt:lpstr>… или спроси Профессионала</vt:lpstr>
      <vt:lpstr>Аксессуары для КЕДРАЛ</vt:lpstr>
      <vt:lpstr>Аксессуары для Кедрал клик</vt:lpstr>
      <vt:lpstr>Объекты с CEDRAL, фиброцементным сайдингом (доской)</vt:lpstr>
      <vt:lpstr>Частные дома, коттеджи, таун-хаусы</vt:lpstr>
      <vt:lpstr>Частные дома и коттеджи</vt:lpstr>
      <vt:lpstr>Частные дома и коттеджи</vt:lpstr>
      <vt:lpstr>Частные дома и коттеджи</vt:lpstr>
      <vt:lpstr>Отделка в стиле «Кантри Хаус»</vt:lpstr>
      <vt:lpstr>Комбинирование материала</vt:lpstr>
      <vt:lpstr>КЕДРАЛ, как экстерьер и интерьерное решение</vt:lpstr>
      <vt:lpstr>Слайд 26</vt:lpstr>
      <vt:lpstr>Слайд 27</vt:lpstr>
      <vt:lpstr>Дополнительные решения для частных домов/коттеджей </vt:lpstr>
      <vt:lpstr>Дополнительные решения</vt:lpstr>
      <vt:lpstr>Ограждения с КЕДРАЛ </vt:lpstr>
      <vt:lpstr>Веранды, беседки…  Фактура дерево, но безопасно! </vt:lpstr>
      <vt:lpstr>Жилые комплексы, коттеджные поселки</vt:lpstr>
      <vt:lpstr>Слайд 33</vt:lpstr>
      <vt:lpstr>Офисные здания,  бизнес центры, административно-культурные сооружения </vt:lpstr>
      <vt:lpstr>Слайд 35</vt:lpstr>
      <vt:lpstr>Слайд 36</vt:lpstr>
      <vt:lpstr>Офисные здания</vt:lpstr>
      <vt:lpstr>Сочетание со стеклом и металлом</vt:lpstr>
      <vt:lpstr>Слайд 39</vt:lpstr>
      <vt:lpstr>Офиальный дилер в г.Омске  ТСК «Стройторг» г.Омск, ул. 10 лет Октября 182 к.3 оф.66,  тел. (3812) 59-03-04, 99-96-86, 28-18-32</vt:lpstr>
    </vt:vector>
  </TitlesOfParts>
  <Company>GM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GB</dc:creator>
  <cp:lastModifiedBy>torg</cp:lastModifiedBy>
  <cp:revision>479</cp:revision>
  <dcterms:created xsi:type="dcterms:W3CDTF">2016-03-22T13:22:23Z</dcterms:created>
  <dcterms:modified xsi:type="dcterms:W3CDTF">2017-12-25T10:41:57Z</dcterms:modified>
</cp:coreProperties>
</file>